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Lst>
  <p:notesMasterIdLst>
    <p:notesMasterId r:id="rId24"/>
  </p:notesMasterIdLst>
  <p:handoutMasterIdLst>
    <p:handoutMasterId r:id="rId25"/>
  </p:handoutMasterIdLst>
  <p:sldIdLst>
    <p:sldId id="256" r:id="rId2"/>
    <p:sldId id="276" r:id="rId3"/>
    <p:sldId id="279" r:id="rId4"/>
    <p:sldId id="280" r:id="rId5"/>
    <p:sldId id="260" r:id="rId6"/>
    <p:sldId id="259" r:id="rId7"/>
    <p:sldId id="262" r:id="rId8"/>
    <p:sldId id="261" r:id="rId9"/>
    <p:sldId id="263" r:id="rId10"/>
    <p:sldId id="264" r:id="rId11"/>
    <p:sldId id="265" r:id="rId12"/>
    <p:sldId id="266" r:id="rId13"/>
    <p:sldId id="267" r:id="rId14"/>
    <p:sldId id="268" r:id="rId15"/>
    <p:sldId id="278" r:id="rId16"/>
    <p:sldId id="270" r:id="rId17"/>
    <p:sldId id="272" r:id="rId18"/>
    <p:sldId id="271" r:id="rId19"/>
    <p:sldId id="273" r:id="rId20"/>
    <p:sldId id="275" r:id="rId21"/>
    <p:sldId id="277" r:id="rId22"/>
    <p:sldId id="274" r:id="rId23"/>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159" d="100"/>
          <a:sy n="159" d="100"/>
        </p:scale>
        <p:origin x="150" y="27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E1F86A-5134-4AC6-A088-BE207245F53E}"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D69D2134-0BA9-4868-B8CD-69CF1DB540AF}">
      <dgm:prSet phldrT="[Text]"/>
      <dgm:spPr/>
      <dgm:t>
        <a:bodyPr/>
        <a:lstStyle/>
        <a:p>
          <a:r>
            <a:rPr lang="en-US" dirty="0" smtClean="0"/>
            <a:t>Each Program will submit a Program Review every Three Years</a:t>
          </a:r>
          <a:endParaRPr lang="en-US" dirty="0"/>
        </a:p>
      </dgm:t>
    </dgm:pt>
    <dgm:pt modelId="{1684C50D-045D-45B6-B850-D457FBAF87C8}" type="parTrans" cxnId="{AE4745C5-932E-430D-B092-4E46495CDA96}">
      <dgm:prSet/>
      <dgm:spPr/>
      <dgm:t>
        <a:bodyPr/>
        <a:lstStyle/>
        <a:p>
          <a:endParaRPr lang="en-US"/>
        </a:p>
      </dgm:t>
    </dgm:pt>
    <dgm:pt modelId="{5A524A9A-17A5-4301-A81F-CBDF091CD7CD}" type="sibTrans" cxnId="{AE4745C5-932E-430D-B092-4E46495CDA96}">
      <dgm:prSet/>
      <dgm:spPr/>
      <dgm:t>
        <a:bodyPr/>
        <a:lstStyle/>
        <a:p>
          <a:endParaRPr lang="en-US"/>
        </a:p>
      </dgm:t>
    </dgm:pt>
    <dgm:pt modelId="{5311001A-C1BA-4372-945C-0A8E55876D08}">
      <dgm:prSet phldrT="[Text]"/>
      <dgm:spPr/>
      <dgm:t>
        <a:bodyPr/>
        <a:lstStyle/>
        <a:p>
          <a:r>
            <a:rPr lang="en-US" dirty="0" smtClean="0"/>
            <a:t>Program Review Committee &amp; Program Coordinator will  assemble the packets. </a:t>
          </a:r>
          <a:endParaRPr lang="en-US" dirty="0"/>
        </a:p>
      </dgm:t>
    </dgm:pt>
    <dgm:pt modelId="{BD317C70-294A-44C6-9850-C387849A792E}" type="parTrans" cxnId="{98469DA7-B511-4D28-9E72-54F82746D8CD}">
      <dgm:prSet/>
      <dgm:spPr/>
      <dgm:t>
        <a:bodyPr/>
        <a:lstStyle/>
        <a:p>
          <a:endParaRPr lang="en-US"/>
        </a:p>
      </dgm:t>
    </dgm:pt>
    <dgm:pt modelId="{EA2382AC-8864-48D3-8071-0BA22F661280}" type="sibTrans" cxnId="{98469DA7-B511-4D28-9E72-54F82746D8CD}">
      <dgm:prSet/>
      <dgm:spPr/>
      <dgm:t>
        <a:bodyPr/>
        <a:lstStyle/>
        <a:p>
          <a:endParaRPr lang="en-US"/>
        </a:p>
      </dgm:t>
    </dgm:pt>
    <dgm:pt modelId="{D64E654B-446C-4E62-A4EA-0F43E97CF8D9}">
      <dgm:prSet phldrT="[Text]"/>
      <dgm:spPr/>
      <dgm:t>
        <a:bodyPr/>
        <a:lstStyle/>
        <a:p>
          <a:r>
            <a:rPr lang="en-US" dirty="0" smtClean="0"/>
            <a:t>Program Review Advisors will write up the results and recommendations. </a:t>
          </a:r>
          <a:endParaRPr lang="en-US" dirty="0"/>
        </a:p>
      </dgm:t>
    </dgm:pt>
    <dgm:pt modelId="{2D286FB2-2FA7-4AA2-961C-2A6DBCC2AC60}" type="parTrans" cxnId="{A98544C2-DA09-403F-ACB2-F6872DD2A0FA}">
      <dgm:prSet/>
      <dgm:spPr/>
      <dgm:t>
        <a:bodyPr/>
        <a:lstStyle/>
        <a:p>
          <a:endParaRPr lang="en-US"/>
        </a:p>
      </dgm:t>
    </dgm:pt>
    <dgm:pt modelId="{FCF8E526-4580-4A6F-AA51-629E8E8AD517}" type="sibTrans" cxnId="{A98544C2-DA09-403F-ACB2-F6872DD2A0FA}">
      <dgm:prSet/>
      <dgm:spPr/>
      <dgm:t>
        <a:bodyPr/>
        <a:lstStyle/>
        <a:p>
          <a:endParaRPr lang="en-US"/>
        </a:p>
      </dgm:t>
    </dgm:pt>
    <dgm:pt modelId="{D5AEB792-BC66-43BA-9D94-4CB4397BE19D}">
      <dgm:prSet phldrT="[Text]"/>
      <dgm:spPr/>
      <dgm:t>
        <a:bodyPr/>
        <a:lstStyle/>
        <a:p>
          <a:r>
            <a:rPr lang="en-US" dirty="0" smtClean="0"/>
            <a:t>The CIE will discuss results and share the reports with the University Cabinet. This will be used in Strategic Planning &amp; Resource allocation. </a:t>
          </a:r>
          <a:endParaRPr lang="en-US" dirty="0"/>
        </a:p>
      </dgm:t>
    </dgm:pt>
    <dgm:pt modelId="{A9806F18-B817-4E1F-88AE-C90923F2A77E}" type="parTrans" cxnId="{BA1C40DD-E60B-4CED-BC53-BAC1A4834855}">
      <dgm:prSet/>
      <dgm:spPr/>
      <dgm:t>
        <a:bodyPr/>
        <a:lstStyle/>
        <a:p>
          <a:endParaRPr lang="en-US"/>
        </a:p>
      </dgm:t>
    </dgm:pt>
    <dgm:pt modelId="{E91684E2-6132-43C3-A71C-7EDCE16298A4}" type="sibTrans" cxnId="{BA1C40DD-E60B-4CED-BC53-BAC1A4834855}">
      <dgm:prSet/>
      <dgm:spPr/>
      <dgm:t>
        <a:bodyPr/>
        <a:lstStyle/>
        <a:p>
          <a:endParaRPr lang="en-US"/>
        </a:p>
      </dgm:t>
    </dgm:pt>
    <dgm:pt modelId="{805B480F-A630-413B-A9F0-6BB0494BA3AB}">
      <dgm:prSet phldrT="[Text]"/>
      <dgm:spPr/>
      <dgm:t>
        <a:bodyPr/>
        <a:lstStyle/>
        <a:p>
          <a:r>
            <a:rPr lang="en-US" dirty="0" smtClean="0"/>
            <a:t>The University Cabinet will determine a plan for each Program Review submitted and notify the Program Coordinator, Chair, &amp; Dean of any recommendations.</a:t>
          </a:r>
          <a:endParaRPr lang="en-US" dirty="0"/>
        </a:p>
      </dgm:t>
    </dgm:pt>
    <dgm:pt modelId="{8D7435A2-4AE6-4DD2-B955-C12A9A6DD539}" type="parTrans" cxnId="{A75FB4DD-6313-42F5-8C3F-5785E61A7C7C}">
      <dgm:prSet/>
      <dgm:spPr/>
      <dgm:t>
        <a:bodyPr/>
        <a:lstStyle/>
        <a:p>
          <a:endParaRPr lang="en-US"/>
        </a:p>
      </dgm:t>
    </dgm:pt>
    <dgm:pt modelId="{E2B1326D-D268-4B74-AB2E-CEAF7C93307E}" type="sibTrans" cxnId="{A75FB4DD-6313-42F5-8C3F-5785E61A7C7C}">
      <dgm:prSet/>
      <dgm:spPr/>
      <dgm:t>
        <a:bodyPr/>
        <a:lstStyle/>
        <a:p>
          <a:endParaRPr lang="en-US"/>
        </a:p>
      </dgm:t>
    </dgm:pt>
    <dgm:pt modelId="{E74AD6CC-FC5E-41CE-AE09-5B88A9E952B7}" type="pres">
      <dgm:prSet presAssocID="{75E1F86A-5134-4AC6-A088-BE207245F53E}" presName="Name0" presStyleCnt="0">
        <dgm:presLayoutVars>
          <dgm:dir/>
          <dgm:resizeHandles val="exact"/>
        </dgm:presLayoutVars>
      </dgm:prSet>
      <dgm:spPr/>
      <dgm:t>
        <a:bodyPr/>
        <a:lstStyle/>
        <a:p>
          <a:endParaRPr lang="en-US"/>
        </a:p>
      </dgm:t>
    </dgm:pt>
    <dgm:pt modelId="{37E90F40-B1DA-41E8-9569-257C161D7478}" type="pres">
      <dgm:prSet presAssocID="{75E1F86A-5134-4AC6-A088-BE207245F53E}" presName="cycle" presStyleCnt="0"/>
      <dgm:spPr/>
    </dgm:pt>
    <dgm:pt modelId="{4D217F6C-1066-4E83-AFB3-6E5D2E36B66A}" type="pres">
      <dgm:prSet presAssocID="{D69D2134-0BA9-4868-B8CD-69CF1DB540AF}" presName="nodeFirstNode" presStyleLbl="node1" presStyleIdx="0" presStyleCnt="5">
        <dgm:presLayoutVars>
          <dgm:bulletEnabled val="1"/>
        </dgm:presLayoutVars>
      </dgm:prSet>
      <dgm:spPr/>
      <dgm:t>
        <a:bodyPr/>
        <a:lstStyle/>
        <a:p>
          <a:endParaRPr lang="en-US"/>
        </a:p>
      </dgm:t>
    </dgm:pt>
    <dgm:pt modelId="{8FD9FC16-3595-4B15-B590-BDEB9AD525AB}" type="pres">
      <dgm:prSet presAssocID="{5A524A9A-17A5-4301-A81F-CBDF091CD7CD}" presName="sibTransFirstNode" presStyleLbl="bgShp" presStyleIdx="0" presStyleCnt="1"/>
      <dgm:spPr/>
      <dgm:t>
        <a:bodyPr/>
        <a:lstStyle/>
        <a:p>
          <a:endParaRPr lang="en-US"/>
        </a:p>
      </dgm:t>
    </dgm:pt>
    <dgm:pt modelId="{6DD8355D-2547-485B-B410-66D06EB86A03}" type="pres">
      <dgm:prSet presAssocID="{5311001A-C1BA-4372-945C-0A8E55876D08}" presName="nodeFollowingNodes" presStyleLbl="node1" presStyleIdx="1" presStyleCnt="5">
        <dgm:presLayoutVars>
          <dgm:bulletEnabled val="1"/>
        </dgm:presLayoutVars>
      </dgm:prSet>
      <dgm:spPr/>
      <dgm:t>
        <a:bodyPr/>
        <a:lstStyle/>
        <a:p>
          <a:endParaRPr lang="en-US"/>
        </a:p>
      </dgm:t>
    </dgm:pt>
    <dgm:pt modelId="{84E78C5A-19EB-4F56-9553-B12545459549}" type="pres">
      <dgm:prSet presAssocID="{D64E654B-446C-4E62-A4EA-0F43E97CF8D9}" presName="nodeFollowingNodes" presStyleLbl="node1" presStyleIdx="2" presStyleCnt="5">
        <dgm:presLayoutVars>
          <dgm:bulletEnabled val="1"/>
        </dgm:presLayoutVars>
      </dgm:prSet>
      <dgm:spPr/>
      <dgm:t>
        <a:bodyPr/>
        <a:lstStyle/>
        <a:p>
          <a:endParaRPr lang="en-US"/>
        </a:p>
      </dgm:t>
    </dgm:pt>
    <dgm:pt modelId="{97E26A36-DBEE-4B7A-A01A-F2EAB9BF6936}" type="pres">
      <dgm:prSet presAssocID="{D5AEB792-BC66-43BA-9D94-4CB4397BE19D}" presName="nodeFollowingNodes" presStyleLbl="node1" presStyleIdx="3" presStyleCnt="5">
        <dgm:presLayoutVars>
          <dgm:bulletEnabled val="1"/>
        </dgm:presLayoutVars>
      </dgm:prSet>
      <dgm:spPr/>
      <dgm:t>
        <a:bodyPr/>
        <a:lstStyle/>
        <a:p>
          <a:endParaRPr lang="en-US"/>
        </a:p>
      </dgm:t>
    </dgm:pt>
    <dgm:pt modelId="{9AD8E944-ADDA-4CEE-9E3F-4D55FB1561E3}" type="pres">
      <dgm:prSet presAssocID="{805B480F-A630-413B-A9F0-6BB0494BA3AB}" presName="nodeFollowingNodes" presStyleLbl="node1" presStyleIdx="4" presStyleCnt="5">
        <dgm:presLayoutVars>
          <dgm:bulletEnabled val="1"/>
        </dgm:presLayoutVars>
      </dgm:prSet>
      <dgm:spPr/>
      <dgm:t>
        <a:bodyPr/>
        <a:lstStyle/>
        <a:p>
          <a:endParaRPr lang="en-US"/>
        </a:p>
      </dgm:t>
    </dgm:pt>
  </dgm:ptLst>
  <dgm:cxnLst>
    <dgm:cxn modelId="{AA3E7565-7764-4216-BEF7-FC75D9EDBCAA}" type="presOf" srcId="{5311001A-C1BA-4372-945C-0A8E55876D08}" destId="{6DD8355D-2547-485B-B410-66D06EB86A03}" srcOrd="0" destOrd="0" presId="urn:microsoft.com/office/officeart/2005/8/layout/cycle3"/>
    <dgm:cxn modelId="{BA1C40DD-E60B-4CED-BC53-BAC1A4834855}" srcId="{75E1F86A-5134-4AC6-A088-BE207245F53E}" destId="{D5AEB792-BC66-43BA-9D94-4CB4397BE19D}" srcOrd="3" destOrd="0" parTransId="{A9806F18-B817-4E1F-88AE-C90923F2A77E}" sibTransId="{E91684E2-6132-43C3-A71C-7EDCE16298A4}"/>
    <dgm:cxn modelId="{A7F56B96-241E-47CA-9DBB-40ACDD629624}" type="presOf" srcId="{5A524A9A-17A5-4301-A81F-CBDF091CD7CD}" destId="{8FD9FC16-3595-4B15-B590-BDEB9AD525AB}" srcOrd="0" destOrd="0" presId="urn:microsoft.com/office/officeart/2005/8/layout/cycle3"/>
    <dgm:cxn modelId="{A98544C2-DA09-403F-ACB2-F6872DD2A0FA}" srcId="{75E1F86A-5134-4AC6-A088-BE207245F53E}" destId="{D64E654B-446C-4E62-A4EA-0F43E97CF8D9}" srcOrd="2" destOrd="0" parTransId="{2D286FB2-2FA7-4AA2-961C-2A6DBCC2AC60}" sibTransId="{FCF8E526-4580-4A6F-AA51-629E8E8AD517}"/>
    <dgm:cxn modelId="{40D99A35-442E-406D-8E42-E400C7A1A3B9}" type="presOf" srcId="{D5AEB792-BC66-43BA-9D94-4CB4397BE19D}" destId="{97E26A36-DBEE-4B7A-A01A-F2EAB9BF6936}" srcOrd="0" destOrd="0" presId="urn:microsoft.com/office/officeart/2005/8/layout/cycle3"/>
    <dgm:cxn modelId="{7399337F-6EBB-4F93-8F27-5B5FDB03194B}" type="presOf" srcId="{D64E654B-446C-4E62-A4EA-0F43E97CF8D9}" destId="{84E78C5A-19EB-4F56-9553-B12545459549}" srcOrd="0" destOrd="0" presId="urn:microsoft.com/office/officeart/2005/8/layout/cycle3"/>
    <dgm:cxn modelId="{F8743711-9244-4DE1-88C7-CBFDAF467608}" type="presOf" srcId="{D69D2134-0BA9-4868-B8CD-69CF1DB540AF}" destId="{4D217F6C-1066-4E83-AFB3-6E5D2E36B66A}" srcOrd="0" destOrd="0" presId="urn:microsoft.com/office/officeart/2005/8/layout/cycle3"/>
    <dgm:cxn modelId="{A75FB4DD-6313-42F5-8C3F-5785E61A7C7C}" srcId="{75E1F86A-5134-4AC6-A088-BE207245F53E}" destId="{805B480F-A630-413B-A9F0-6BB0494BA3AB}" srcOrd="4" destOrd="0" parTransId="{8D7435A2-4AE6-4DD2-B955-C12A9A6DD539}" sibTransId="{E2B1326D-D268-4B74-AB2E-CEAF7C93307E}"/>
    <dgm:cxn modelId="{AE4745C5-932E-430D-B092-4E46495CDA96}" srcId="{75E1F86A-5134-4AC6-A088-BE207245F53E}" destId="{D69D2134-0BA9-4868-B8CD-69CF1DB540AF}" srcOrd="0" destOrd="0" parTransId="{1684C50D-045D-45B6-B850-D457FBAF87C8}" sibTransId="{5A524A9A-17A5-4301-A81F-CBDF091CD7CD}"/>
    <dgm:cxn modelId="{6604E350-7933-4553-8707-A02708B282A9}" type="presOf" srcId="{75E1F86A-5134-4AC6-A088-BE207245F53E}" destId="{E74AD6CC-FC5E-41CE-AE09-5B88A9E952B7}" srcOrd="0" destOrd="0" presId="urn:microsoft.com/office/officeart/2005/8/layout/cycle3"/>
    <dgm:cxn modelId="{98469DA7-B511-4D28-9E72-54F82746D8CD}" srcId="{75E1F86A-5134-4AC6-A088-BE207245F53E}" destId="{5311001A-C1BA-4372-945C-0A8E55876D08}" srcOrd="1" destOrd="0" parTransId="{BD317C70-294A-44C6-9850-C387849A792E}" sibTransId="{EA2382AC-8864-48D3-8071-0BA22F661280}"/>
    <dgm:cxn modelId="{6FC10901-21CD-4FBC-9665-85FA8B608BF9}" type="presOf" srcId="{805B480F-A630-413B-A9F0-6BB0494BA3AB}" destId="{9AD8E944-ADDA-4CEE-9E3F-4D55FB1561E3}" srcOrd="0" destOrd="0" presId="urn:microsoft.com/office/officeart/2005/8/layout/cycle3"/>
    <dgm:cxn modelId="{3367A238-7FCA-43FD-BDE2-42D56142FF71}" type="presParOf" srcId="{E74AD6CC-FC5E-41CE-AE09-5B88A9E952B7}" destId="{37E90F40-B1DA-41E8-9569-257C161D7478}" srcOrd="0" destOrd="0" presId="urn:microsoft.com/office/officeart/2005/8/layout/cycle3"/>
    <dgm:cxn modelId="{EFE9F04C-313B-46E4-888E-C7D6CA2AD48C}" type="presParOf" srcId="{37E90F40-B1DA-41E8-9569-257C161D7478}" destId="{4D217F6C-1066-4E83-AFB3-6E5D2E36B66A}" srcOrd="0" destOrd="0" presId="urn:microsoft.com/office/officeart/2005/8/layout/cycle3"/>
    <dgm:cxn modelId="{309EC9ED-03A8-468F-8690-5F89CA12CE89}" type="presParOf" srcId="{37E90F40-B1DA-41E8-9569-257C161D7478}" destId="{8FD9FC16-3595-4B15-B590-BDEB9AD525AB}" srcOrd="1" destOrd="0" presId="urn:microsoft.com/office/officeart/2005/8/layout/cycle3"/>
    <dgm:cxn modelId="{57035CD0-3212-4FAF-8693-C3A27394E2B2}" type="presParOf" srcId="{37E90F40-B1DA-41E8-9569-257C161D7478}" destId="{6DD8355D-2547-485B-B410-66D06EB86A03}" srcOrd="2" destOrd="0" presId="urn:microsoft.com/office/officeart/2005/8/layout/cycle3"/>
    <dgm:cxn modelId="{DDCC09E1-8E9F-49D6-8B61-3C0782566ED0}" type="presParOf" srcId="{37E90F40-B1DA-41E8-9569-257C161D7478}" destId="{84E78C5A-19EB-4F56-9553-B12545459549}" srcOrd="3" destOrd="0" presId="urn:microsoft.com/office/officeart/2005/8/layout/cycle3"/>
    <dgm:cxn modelId="{47344636-AF33-45FD-8C59-E7AD6706561F}" type="presParOf" srcId="{37E90F40-B1DA-41E8-9569-257C161D7478}" destId="{97E26A36-DBEE-4B7A-A01A-F2EAB9BF6936}" srcOrd="4" destOrd="0" presId="urn:microsoft.com/office/officeart/2005/8/layout/cycle3"/>
    <dgm:cxn modelId="{74DCE25B-3977-4D10-9E54-1EFAF23C718F}" type="presParOf" srcId="{37E90F40-B1DA-41E8-9569-257C161D7478}" destId="{9AD8E944-ADDA-4CEE-9E3F-4D55FB1561E3}"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9FC16-3595-4B15-B590-BDEB9AD525AB}">
      <dsp:nvSpPr>
        <dsp:cNvPr id="0" name=""/>
        <dsp:cNvSpPr/>
      </dsp:nvSpPr>
      <dsp:spPr>
        <a:xfrm>
          <a:off x="1029493" y="-27749"/>
          <a:ext cx="4786982" cy="4786982"/>
        </a:xfrm>
        <a:prstGeom prst="circularArrow">
          <a:avLst>
            <a:gd name="adj1" fmla="val 5544"/>
            <a:gd name="adj2" fmla="val 330680"/>
            <a:gd name="adj3" fmla="val 13795169"/>
            <a:gd name="adj4" fmla="val 17374264"/>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217F6C-1066-4E83-AFB3-6E5D2E36B66A}">
      <dsp:nvSpPr>
        <dsp:cNvPr id="0" name=""/>
        <dsp:cNvSpPr/>
      </dsp:nvSpPr>
      <dsp:spPr>
        <a:xfrm>
          <a:off x="2311517" y="1191"/>
          <a:ext cx="2222934" cy="1111467"/>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Each Program will submit a Program Review every Three Years</a:t>
          </a:r>
          <a:endParaRPr lang="en-US" sz="1100" kern="1200" dirty="0"/>
        </a:p>
      </dsp:txBody>
      <dsp:txXfrm>
        <a:off x="2365774" y="55448"/>
        <a:ext cx="2114420" cy="1002953"/>
      </dsp:txXfrm>
    </dsp:sp>
    <dsp:sp modelId="{6DD8355D-2547-485B-B410-66D06EB86A03}">
      <dsp:nvSpPr>
        <dsp:cNvPr id="0" name=""/>
        <dsp:cNvSpPr/>
      </dsp:nvSpPr>
      <dsp:spPr>
        <a:xfrm>
          <a:off x="4252963" y="1411734"/>
          <a:ext cx="2222934" cy="1111467"/>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Program Review Committee &amp; Program Coordinator will  assemble the packets. </a:t>
          </a:r>
          <a:endParaRPr lang="en-US" sz="1100" kern="1200" dirty="0"/>
        </a:p>
      </dsp:txBody>
      <dsp:txXfrm>
        <a:off x="4307220" y="1465991"/>
        <a:ext cx="2114420" cy="1002953"/>
      </dsp:txXfrm>
    </dsp:sp>
    <dsp:sp modelId="{84E78C5A-19EB-4F56-9553-B12545459549}">
      <dsp:nvSpPr>
        <dsp:cNvPr id="0" name=""/>
        <dsp:cNvSpPr/>
      </dsp:nvSpPr>
      <dsp:spPr>
        <a:xfrm>
          <a:off x="3511396" y="3694040"/>
          <a:ext cx="2222934" cy="1111467"/>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Program Review Advisors will write up the results and recommendations. </a:t>
          </a:r>
          <a:endParaRPr lang="en-US" sz="1100" kern="1200" dirty="0"/>
        </a:p>
      </dsp:txBody>
      <dsp:txXfrm>
        <a:off x="3565653" y="3748297"/>
        <a:ext cx="2114420" cy="1002953"/>
      </dsp:txXfrm>
    </dsp:sp>
    <dsp:sp modelId="{97E26A36-DBEE-4B7A-A01A-F2EAB9BF6936}">
      <dsp:nvSpPr>
        <dsp:cNvPr id="0" name=""/>
        <dsp:cNvSpPr/>
      </dsp:nvSpPr>
      <dsp:spPr>
        <a:xfrm>
          <a:off x="1111637" y="3694040"/>
          <a:ext cx="2222934" cy="1111467"/>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The CIE will discuss results and share the reports with the University Cabinet. This will be used in Strategic Planning &amp; Resource allocation. </a:t>
          </a:r>
          <a:endParaRPr lang="en-US" sz="1100" kern="1200" dirty="0"/>
        </a:p>
      </dsp:txBody>
      <dsp:txXfrm>
        <a:off x="1165894" y="3748297"/>
        <a:ext cx="2114420" cy="1002953"/>
      </dsp:txXfrm>
    </dsp:sp>
    <dsp:sp modelId="{9AD8E944-ADDA-4CEE-9E3F-4D55FB1561E3}">
      <dsp:nvSpPr>
        <dsp:cNvPr id="0" name=""/>
        <dsp:cNvSpPr/>
      </dsp:nvSpPr>
      <dsp:spPr>
        <a:xfrm>
          <a:off x="370071" y="1411734"/>
          <a:ext cx="2222934" cy="1111467"/>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The University Cabinet will determine a plan for each Program Review submitted and notify the Program Coordinator, Chair, &amp; Dean of any recommendations.</a:t>
          </a:r>
          <a:endParaRPr lang="en-US" sz="1100" kern="1200" dirty="0"/>
        </a:p>
      </dsp:txBody>
      <dsp:txXfrm>
        <a:off x="424328" y="1465991"/>
        <a:ext cx="2114420" cy="100295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5DF1D4C6-E5C1-499C-B331-28ACA0968947}" type="datetimeFigureOut">
              <a:rPr lang="en-US" smtClean="0"/>
              <a:t>9/4/2018</a:t>
            </a:fld>
            <a:endParaRPr lang="en-US"/>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15ABF1FC-E7B7-4976-AFCC-E5D9C7317AFD}" type="slidenum">
              <a:rPr lang="en-US" smtClean="0"/>
              <a:t>‹#›</a:t>
            </a:fld>
            <a:endParaRPr lang="en-US"/>
          </a:p>
        </p:txBody>
      </p:sp>
    </p:spTree>
    <p:extLst>
      <p:ext uri="{BB962C8B-B14F-4D97-AF65-F5344CB8AC3E}">
        <p14:creationId xmlns:p14="http://schemas.microsoft.com/office/powerpoint/2010/main" val="2269536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23263D34-7085-48F1-A118-3C1A29B87AB1}" type="datetimeFigureOut">
              <a:rPr lang="en-US" smtClean="0"/>
              <a:t>9/4/2018</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C47F771B-08C1-4FA5-86BA-59207A5337E3}" type="slidenum">
              <a:rPr lang="en-US" smtClean="0"/>
              <a:t>‹#›</a:t>
            </a:fld>
            <a:endParaRPr lang="en-US"/>
          </a:p>
        </p:txBody>
      </p:sp>
    </p:spTree>
    <p:extLst>
      <p:ext uri="{BB962C8B-B14F-4D97-AF65-F5344CB8AC3E}">
        <p14:creationId xmlns:p14="http://schemas.microsoft.com/office/powerpoint/2010/main" val="3858127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1</a:t>
            </a:fld>
            <a:endParaRPr lang="en-US"/>
          </a:p>
        </p:txBody>
      </p:sp>
    </p:spTree>
    <p:extLst>
      <p:ext uri="{BB962C8B-B14F-4D97-AF65-F5344CB8AC3E}">
        <p14:creationId xmlns:p14="http://schemas.microsoft.com/office/powerpoint/2010/main" val="3462367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10</a:t>
            </a:fld>
            <a:endParaRPr lang="en-US"/>
          </a:p>
        </p:txBody>
      </p:sp>
    </p:spTree>
    <p:extLst>
      <p:ext uri="{BB962C8B-B14F-4D97-AF65-F5344CB8AC3E}">
        <p14:creationId xmlns:p14="http://schemas.microsoft.com/office/powerpoint/2010/main" val="2182684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11</a:t>
            </a:fld>
            <a:endParaRPr lang="en-US"/>
          </a:p>
        </p:txBody>
      </p:sp>
    </p:spTree>
    <p:extLst>
      <p:ext uri="{BB962C8B-B14F-4D97-AF65-F5344CB8AC3E}">
        <p14:creationId xmlns:p14="http://schemas.microsoft.com/office/powerpoint/2010/main" val="357709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12</a:t>
            </a:fld>
            <a:endParaRPr lang="en-US"/>
          </a:p>
        </p:txBody>
      </p:sp>
    </p:spTree>
    <p:extLst>
      <p:ext uri="{BB962C8B-B14F-4D97-AF65-F5344CB8AC3E}">
        <p14:creationId xmlns:p14="http://schemas.microsoft.com/office/powerpoint/2010/main" val="3515838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13</a:t>
            </a:fld>
            <a:endParaRPr lang="en-US"/>
          </a:p>
        </p:txBody>
      </p:sp>
    </p:spTree>
    <p:extLst>
      <p:ext uri="{BB962C8B-B14F-4D97-AF65-F5344CB8AC3E}">
        <p14:creationId xmlns:p14="http://schemas.microsoft.com/office/powerpoint/2010/main" val="2898786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14</a:t>
            </a:fld>
            <a:endParaRPr lang="en-US"/>
          </a:p>
        </p:txBody>
      </p:sp>
    </p:spTree>
    <p:extLst>
      <p:ext uri="{BB962C8B-B14F-4D97-AF65-F5344CB8AC3E}">
        <p14:creationId xmlns:p14="http://schemas.microsoft.com/office/powerpoint/2010/main" val="289086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15</a:t>
            </a:fld>
            <a:endParaRPr lang="en-US"/>
          </a:p>
        </p:txBody>
      </p:sp>
    </p:spTree>
    <p:extLst>
      <p:ext uri="{BB962C8B-B14F-4D97-AF65-F5344CB8AC3E}">
        <p14:creationId xmlns:p14="http://schemas.microsoft.com/office/powerpoint/2010/main" val="41811963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16</a:t>
            </a:fld>
            <a:endParaRPr lang="en-US"/>
          </a:p>
        </p:txBody>
      </p:sp>
    </p:spTree>
    <p:extLst>
      <p:ext uri="{BB962C8B-B14F-4D97-AF65-F5344CB8AC3E}">
        <p14:creationId xmlns:p14="http://schemas.microsoft.com/office/powerpoint/2010/main" val="3462107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17</a:t>
            </a:fld>
            <a:endParaRPr lang="en-US"/>
          </a:p>
        </p:txBody>
      </p:sp>
    </p:spTree>
    <p:extLst>
      <p:ext uri="{BB962C8B-B14F-4D97-AF65-F5344CB8AC3E}">
        <p14:creationId xmlns:p14="http://schemas.microsoft.com/office/powerpoint/2010/main" val="3756385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18</a:t>
            </a:fld>
            <a:endParaRPr lang="en-US"/>
          </a:p>
        </p:txBody>
      </p:sp>
    </p:spTree>
    <p:extLst>
      <p:ext uri="{BB962C8B-B14F-4D97-AF65-F5344CB8AC3E}">
        <p14:creationId xmlns:p14="http://schemas.microsoft.com/office/powerpoint/2010/main" val="2485799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19</a:t>
            </a:fld>
            <a:endParaRPr lang="en-US"/>
          </a:p>
        </p:txBody>
      </p:sp>
    </p:spTree>
    <p:extLst>
      <p:ext uri="{BB962C8B-B14F-4D97-AF65-F5344CB8AC3E}">
        <p14:creationId xmlns:p14="http://schemas.microsoft.com/office/powerpoint/2010/main" val="794266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2</a:t>
            </a:fld>
            <a:endParaRPr lang="en-US"/>
          </a:p>
        </p:txBody>
      </p:sp>
    </p:spTree>
    <p:extLst>
      <p:ext uri="{BB962C8B-B14F-4D97-AF65-F5344CB8AC3E}">
        <p14:creationId xmlns:p14="http://schemas.microsoft.com/office/powerpoint/2010/main" val="39189349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20</a:t>
            </a:fld>
            <a:endParaRPr lang="en-US"/>
          </a:p>
        </p:txBody>
      </p:sp>
    </p:spTree>
    <p:extLst>
      <p:ext uri="{BB962C8B-B14F-4D97-AF65-F5344CB8AC3E}">
        <p14:creationId xmlns:p14="http://schemas.microsoft.com/office/powerpoint/2010/main" val="11035197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21</a:t>
            </a:fld>
            <a:endParaRPr lang="en-US"/>
          </a:p>
        </p:txBody>
      </p:sp>
    </p:spTree>
    <p:extLst>
      <p:ext uri="{BB962C8B-B14F-4D97-AF65-F5344CB8AC3E}">
        <p14:creationId xmlns:p14="http://schemas.microsoft.com/office/powerpoint/2010/main" val="2974454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22</a:t>
            </a:fld>
            <a:endParaRPr lang="en-US"/>
          </a:p>
        </p:txBody>
      </p:sp>
    </p:spTree>
    <p:extLst>
      <p:ext uri="{BB962C8B-B14F-4D97-AF65-F5344CB8AC3E}">
        <p14:creationId xmlns:p14="http://schemas.microsoft.com/office/powerpoint/2010/main" val="2469492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3</a:t>
            </a:fld>
            <a:endParaRPr lang="en-US"/>
          </a:p>
        </p:txBody>
      </p:sp>
    </p:spTree>
    <p:extLst>
      <p:ext uri="{BB962C8B-B14F-4D97-AF65-F5344CB8AC3E}">
        <p14:creationId xmlns:p14="http://schemas.microsoft.com/office/powerpoint/2010/main" val="2101971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4</a:t>
            </a:fld>
            <a:endParaRPr lang="en-US"/>
          </a:p>
        </p:txBody>
      </p:sp>
    </p:spTree>
    <p:extLst>
      <p:ext uri="{BB962C8B-B14F-4D97-AF65-F5344CB8AC3E}">
        <p14:creationId xmlns:p14="http://schemas.microsoft.com/office/powerpoint/2010/main" val="4247966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5</a:t>
            </a:fld>
            <a:endParaRPr lang="en-US"/>
          </a:p>
        </p:txBody>
      </p:sp>
    </p:spTree>
    <p:extLst>
      <p:ext uri="{BB962C8B-B14F-4D97-AF65-F5344CB8AC3E}">
        <p14:creationId xmlns:p14="http://schemas.microsoft.com/office/powerpoint/2010/main" val="3697003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6</a:t>
            </a:fld>
            <a:endParaRPr lang="en-US"/>
          </a:p>
        </p:txBody>
      </p:sp>
    </p:spTree>
    <p:extLst>
      <p:ext uri="{BB962C8B-B14F-4D97-AF65-F5344CB8AC3E}">
        <p14:creationId xmlns:p14="http://schemas.microsoft.com/office/powerpoint/2010/main" val="1899261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7</a:t>
            </a:fld>
            <a:endParaRPr lang="en-US"/>
          </a:p>
        </p:txBody>
      </p:sp>
    </p:spTree>
    <p:extLst>
      <p:ext uri="{BB962C8B-B14F-4D97-AF65-F5344CB8AC3E}">
        <p14:creationId xmlns:p14="http://schemas.microsoft.com/office/powerpoint/2010/main" val="1704826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8</a:t>
            </a:fld>
            <a:endParaRPr lang="en-US"/>
          </a:p>
        </p:txBody>
      </p:sp>
    </p:spTree>
    <p:extLst>
      <p:ext uri="{BB962C8B-B14F-4D97-AF65-F5344CB8AC3E}">
        <p14:creationId xmlns:p14="http://schemas.microsoft.com/office/powerpoint/2010/main" val="2540046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F771B-08C1-4FA5-86BA-59207A5337E3}" type="slidenum">
              <a:rPr lang="en-US" smtClean="0"/>
              <a:t>9</a:t>
            </a:fld>
            <a:endParaRPr lang="en-US"/>
          </a:p>
        </p:txBody>
      </p:sp>
    </p:spTree>
    <p:extLst>
      <p:ext uri="{BB962C8B-B14F-4D97-AF65-F5344CB8AC3E}">
        <p14:creationId xmlns:p14="http://schemas.microsoft.com/office/powerpoint/2010/main" val="937584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28D3F7D-91D5-42B9-97B0-23A77955D6E0}" type="datetimeFigureOut">
              <a:rPr lang="en-US" smtClean="0"/>
              <a:t>9/4/2018</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898BE9A7-9C37-4FC3-AC8F-75DBB167BEDF}"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71240660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8D3F7D-91D5-42B9-97B0-23A77955D6E0}"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8BE9A7-9C37-4FC3-AC8F-75DBB167BEDF}" type="slidenum">
              <a:rPr lang="en-US" smtClean="0"/>
              <a:t>‹#›</a:t>
            </a:fld>
            <a:endParaRPr lang="en-US"/>
          </a:p>
        </p:txBody>
      </p:sp>
    </p:spTree>
    <p:extLst>
      <p:ext uri="{BB962C8B-B14F-4D97-AF65-F5344CB8AC3E}">
        <p14:creationId xmlns:p14="http://schemas.microsoft.com/office/powerpoint/2010/main" val="23948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8D3F7D-91D5-42B9-97B0-23A77955D6E0}"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8BE9A7-9C37-4FC3-AC8F-75DBB167BEDF}" type="slidenum">
              <a:rPr lang="en-US" smtClean="0"/>
              <a:t>‹#›</a:t>
            </a:fld>
            <a:endParaRPr lang="en-US"/>
          </a:p>
        </p:txBody>
      </p:sp>
    </p:spTree>
    <p:extLst>
      <p:ext uri="{BB962C8B-B14F-4D97-AF65-F5344CB8AC3E}">
        <p14:creationId xmlns:p14="http://schemas.microsoft.com/office/powerpoint/2010/main" val="946123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8D3F7D-91D5-42B9-97B0-23A77955D6E0}"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8BE9A7-9C37-4FC3-AC8F-75DBB167BEDF}" type="slidenum">
              <a:rPr lang="en-US" smtClean="0"/>
              <a:t>‹#›</a:t>
            </a:fld>
            <a:endParaRPr lang="en-US"/>
          </a:p>
        </p:txBody>
      </p:sp>
    </p:spTree>
    <p:extLst>
      <p:ext uri="{BB962C8B-B14F-4D97-AF65-F5344CB8AC3E}">
        <p14:creationId xmlns:p14="http://schemas.microsoft.com/office/powerpoint/2010/main" val="3148585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8D3F7D-91D5-42B9-97B0-23A77955D6E0}"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8BE9A7-9C37-4FC3-AC8F-75DBB167BEDF}" type="slidenum">
              <a:rPr lang="en-US" smtClean="0"/>
              <a:t>‹#›</a:t>
            </a:fld>
            <a:endParaRPr lang="en-US"/>
          </a:p>
        </p:txBody>
      </p:sp>
    </p:spTree>
    <p:extLst>
      <p:ext uri="{BB962C8B-B14F-4D97-AF65-F5344CB8AC3E}">
        <p14:creationId xmlns:p14="http://schemas.microsoft.com/office/powerpoint/2010/main" val="3353129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28D3F7D-91D5-42B9-97B0-23A77955D6E0}" type="datetimeFigureOut">
              <a:rPr lang="en-US" smtClean="0"/>
              <a:t>9/4/2018</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898BE9A7-9C37-4FC3-AC8F-75DBB167BEDF}"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377821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28D3F7D-91D5-42B9-97B0-23A77955D6E0}" type="datetimeFigureOut">
              <a:rPr lang="en-US" smtClean="0"/>
              <a:t>9/4/2018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8BE9A7-9C37-4FC3-AC8F-75DBB167BEDF}" type="slidenum">
              <a:rPr lang="en-US" smtClean="0"/>
              <a:t>‹#›</a:t>
            </a:fld>
            <a:endParaRPr lang="en-US"/>
          </a:p>
        </p:txBody>
      </p:sp>
    </p:spTree>
    <p:extLst>
      <p:ext uri="{BB962C8B-B14F-4D97-AF65-F5344CB8AC3E}">
        <p14:creationId xmlns:p14="http://schemas.microsoft.com/office/powerpoint/2010/main" val="1421311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8D3F7D-91D5-42B9-97B0-23A77955D6E0}" type="datetimeFigureOut">
              <a:rPr lang="en-US" smtClean="0"/>
              <a:t>9/4/2018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8BE9A7-9C37-4FC3-AC8F-75DBB167BEDF}" type="slidenum">
              <a:rPr lang="en-US" smtClean="0"/>
              <a:t>‹#›</a:t>
            </a:fld>
            <a:endParaRPr lang="en-US"/>
          </a:p>
        </p:txBody>
      </p:sp>
    </p:spTree>
    <p:extLst>
      <p:ext uri="{BB962C8B-B14F-4D97-AF65-F5344CB8AC3E}">
        <p14:creationId xmlns:p14="http://schemas.microsoft.com/office/powerpoint/2010/main" val="833429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8D3F7D-91D5-42B9-97B0-23A77955D6E0}" type="datetimeFigureOut">
              <a:rPr lang="en-US" smtClean="0"/>
              <a:t>9/4/2018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8BE9A7-9C37-4FC3-AC8F-75DBB167BEDF}" type="slidenum">
              <a:rPr lang="en-US" smtClean="0"/>
              <a:t>‹#›</a:t>
            </a:fld>
            <a:endParaRPr lang="en-US"/>
          </a:p>
        </p:txBody>
      </p:sp>
    </p:spTree>
    <p:extLst>
      <p:ext uri="{BB962C8B-B14F-4D97-AF65-F5344CB8AC3E}">
        <p14:creationId xmlns:p14="http://schemas.microsoft.com/office/powerpoint/2010/main" val="3933685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8D3F7D-91D5-42B9-97B0-23A77955D6E0}" type="datetimeFigureOut">
              <a:rPr lang="en-US" smtClean="0"/>
              <a:t>9/4/2018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8BE9A7-9C37-4FC3-AC8F-75DBB167BEDF}" type="slidenum">
              <a:rPr lang="en-US" smtClean="0"/>
              <a:t>‹#›</a:t>
            </a:fld>
            <a:endParaRPr lang="en-US"/>
          </a:p>
        </p:txBody>
      </p:sp>
    </p:spTree>
    <p:extLst>
      <p:ext uri="{BB962C8B-B14F-4D97-AF65-F5344CB8AC3E}">
        <p14:creationId xmlns:p14="http://schemas.microsoft.com/office/powerpoint/2010/main" val="2510725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28D3F7D-91D5-42B9-97B0-23A77955D6E0}" type="datetimeFigureOut">
              <a:rPr lang="en-US" smtClean="0"/>
              <a:t>9/4/2018</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98BE9A7-9C37-4FC3-AC8F-75DBB167BED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05829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28D3F7D-91D5-42B9-97B0-23A77955D6E0}" type="datetimeFigureOut">
              <a:rPr lang="en-US" smtClean="0"/>
              <a:t>9/4/2018</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98BE9A7-9C37-4FC3-AC8F-75DBB167BED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45956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28D3F7D-91D5-42B9-97B0-23A77955D6E0}" type="datetimeFigureOut">
              <a:rPr lang="en-US" smtClean="0"/>
              <a:t>9/4/2018</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898BE9A7-9C37-4FC3-AC8F-75DBB167BEDF}"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69640639"/>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 id="2147483871"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Number:%20FDCR.B.10.010"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avajotech.edu/faculty-staff/policies-doc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9.jpg"/><Relationship Id="rId5" Type="http://schemas.openxmlformats.org/officeDocument/2006/relationships/image" Target="../media/image8.jpg"/><Relationship Id="rId4" Type="http://schemas.openxmlformats.org/officeDocument/2006/relationships/hyperlink" Target="https://www.hlcommission.org/Policies/criteria-and-core-components.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3158" y="2375101"/>
            <a:ext cx="9805737" cy="2387600"/>
          </a:xfrm>
        </p:spPr>
        <p:txBody>
          <a:bodyPr/>
          <a:lstStyle/>
          <a:p>
            <a:r>
              <a:rPr lang="en-US" sz="6600" dirty="0" smtClean="0"/>
              <a:t>Academic Program Reviews</a:t>
            </a:r>
            <a:endParaRPr lang="en-US" sz="6600" dirty="0"/>
          </a:p>
        </p:txBody>
      </p:sp>
      <p:sp>
        <p:nvSpPr>
          <p:cNvPr id="3" name="Subtitle 2"/>
          <p:cNvSpPr>
            <a:spLocks noGrp="1"/>
          </p:cNvSpPr>
          <p:nvPr>
            <p:ph type="subTitle" idx="1"/>
          </p:nvPr>
        </p:nvSpPr>
        <p:spPr>
          <a:xfrm>
            <a:off x="1203158" y="4589640"/>
            <a:ext cx="9805737" cy="737222"/>
          </a:xfrm>
        </p:spPr>
        <p:txBody>
          <a:bodyPr>
            <a:normAutofit/>
          </a:bodyPr>
          <a:lstStyle/>
          <a:p>
            <a:r>
              <a:rPr lang="en-US" sz="1400" b="1" dirty="0" smtClean="0"/>
              <a:t>For the semesters</a:t>
            </a:r>
          </a:p>
          <a:p>
            <a:r>
              <a:rPr lang="en-US" sz="1400" b="1" dirty="0" smtClean="0"/>
              <a:t>Fall 2017 and Spring 2018</a:t>
            </a:r>
            <a:endParaRPr lang="en-US" sz="1400" b="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9861" y="1170646"/>
            <a:ext cx="9919034" cy="1971215"/>
          </a:xfrm>
          <a:prstGeom prst="rect">
            <a:avLst/>
          </a:prstGeom>
        </p:spPr>
      </p:pic>
    </p:spTree>
    <p:extLst>
      <p:ext uri="{BB962C8B-B14F-4D97-AF65-F5344CB8AC3E}">
        <p14:creationId xmlns:p14="http://schemas.microsoft.com/office/powerpoint/2010/main" val="2615374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750387" y="685800"/>
            <a:ext cx="10058400" cy="2743200"/>
          </a:xfrm>
        </p:spPr>
        <p:txBody>
          <a:bodyPr/>
          <a:lstStyle/>
          <a:p>
            <a:r>
              <a:rPr lang="en-US" sz="7200" dirty="0" smtClean="0"/>
              <a:t>Results &amp; Recommendations</a:t>
            </a:r>
            <a:endParaRPr lang="en-US" sz="7200" dirty="0"/>
          </a:p>
        </p:txBody>
      </p:sp>
      <p:sp>
        <p:nvSpPr>
          <p:cNvPr id="18" name="Text Placeholder 17"/>
          <p:cNvSpPr>
            <a:spLocks noGrp="1"/>
          </p:cNvSpPr>
          <p:nvPr>
            <p:ph type="body" idx="1"/>
          </p:nvPr>
        </p:nvSpPr>
        <p:spPr>
          <a:xfrm>
            <a:off x="828591" y="3934327"/>
            <a:ext cx="8535988" cy="1879600"/>
          </a:xfrm>
        </p:spPr>
        <p:txBody>
          <a:bodyPr>
            <a:normAutofit/>
          </a:bodyPr>
          <a:lstStyle/>
          <a:p>
            <a:r>
              <a:rPr lang="en-US" sz="5400" dirty="0" smtClean="0"/>
              <a:t>Academic Year 2017-18</a:t>
            </a:r>
            <a:endParaRPr lang="en-US" sz="5400" dirty="0"/>
          </a:p>
        </p:txBody>
      </p:sp>
    </p:spTree>
    <p:extLst>
      <p:ext uri="{BB962C8B-B14F-4D97-AF65-F5344CB8AC3E}">
        <p14:creationId xmlns:p14="http://schemas.microsoft.com/office/powerpoint/2010/main" val="3694641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542" y="269059"/>
            <a:ext cx="9601200" cy="1485900"/>
          </a:xfrm>
        </p:spPr>
        <p:txBody>
          <a:bodyPr/>
          <a:lstStyle/>
          <a:p>
            <a:r>
              <a:rPr lang="en-US" b="1" dirty="0"/>
              <a:t>Electrical Trades</a:t>
            </a:r>
            <a:endParaRPr lang="en-US" dirty="0"/>
          </a:p>
        </p:txBody>
      </p:sp>
      <p:sp>
        <p:nvSpPr>
          <p:cNvPr id="5" name="Text Placeholder 4"/>
          <p:cNvSpPr>
            <a:spLocks noGrp="1"/>
          </p:cNvSpPr>
          <p:nvPr>
            <p:ph type="body" idx="1"/>
          </p:nvPr>
        </p:nvSpPr>
        <p:spPr>
          <a:xfrm>
            <a:off x="841016" y="1152983"/>
            <a:ext cx="4396338" cy="576262"/>
          </a:xfrm>
          <a:solidFill>
            <a:schemeClr val="accent2">
              <a:lumMod val="60000"/>
              <a:lumOff val="40000"/>
            </a:schemeClr>
          </a:solidFill>
        </p:spPr>
        <p:txBody>
          <a:bodyPr/>
          <a:lstStyle/>
          <a:p>
            <a:r>
              <a:rPr lang="en-US" b="1" dirty="0" smtClean="0"/>
              <a:t>Strengths</a:t>
            </a:r>
            <a:endParaRPr lang="en-US" b="1" dirty="0"/>
          </a:p>
        </p:txBody>
      </p:sp>
      <p:sp>
        <p:nvSpPr>
          <p:cNvPr id="3" name="Content Placeholder 2"/>
          <p:cNvSpPr>
            <a:spLocks noGrp="1"/>
          </p:cNvSpPr>
          <p:nvPr>
            <p:ph sz="half" idx="2"/>
          </p:nvPr>
        </p:nvSpPr>
        <p:spPr>
          <a:xfrm>
            <a:off x="699905" y="1766459"/>
            <a:ext cx="5123031" cy="4650205"/>
          </a:xfrm>
        </p:spPr>
        <p:txBody>
          <a:bodyPr>
            <a:normAutofit fontScale="85000" lnSpcReduction="10000"/>
          </a:bodyPr>
          <a:lstStyle/>
          <a:p>
            <a:pPr>
              <a:buFont typeface="Wingdings" panose="05000000000000000000" pitchFamily="2" charset="2"/>
              <a:buChar char="§"/>
            </a:pPr>
            <a:r>
              <a:rPr lang="en-US" dirty="0" smtClean="0"/>
              <a:t>This is a good program.</a:t>
            </a:r>
          </a:p>
          <a:p>
            <a:pPr>
              <a:buFont typeface="Wingdings" panose="05000000000000000000" pitchFamily="2" charset="2"/>
              <a:buChar char="§"/>
            </a:pPr>
            <a:r>
              <a:rPr lang="en-US" dirty="0" smtClean="0"/>
              <a:t>The program is aligned </a:t>
            </a:r>
            <a:r>
              <a:rPr lang="en-US" dirty="0"/>
              <a:t>with the University's mission, </a:t>
            </a:r>
            <a:r>
              <a:rPr lang="en-US" dirty="0" smtClean="0"/>
              <a:t>and has </a:t>
            </a:r>
            <a:r>
              <a:rPr lang="en-US" dirty="0"/>
              <a:t>a good mission statement and good goals that </a:t>
            </a:r>
            <a:r>
              <a:rPr lang="en-US" dirty="0" smtClean="0"/>
              <a:t>fit their program well.</a:t>
            </a:r>
          </a:p>
          <a:p>
            <a:pPr>
              <a:buFont typeface="Wingdings" panose="05000000000000000000" pitchFamily="2" charset="2"/>
              <a:buChar char="§"/>
            </a:pPr>
            <a:r>
              <a:rPr lang="en-US" dirty="0"/>
              <a:t>The Electrical Trades program is accredited by a national organization for educational standards </a:t>
            </a:r>
            <a:r>
              <a:rPr lang="en-US" dirty="0" smtClean="0"/>
              <a:t>(the National </a:t>
            </a:r>
            <a:r>
              <a:rPr lang="en-US" dirty="0"/>
              <a:t>Center for Construction Education and Research</a:t>
            </a:r>
            <a:r>
              <a:rPr lang="en-US" dirty="0" smtClean="0"/>
              <a:t>).</a:t>
            </a:r>
          </a:p>
          <a:p>
            <a:pPr>
              <a:buFont typeface="Wingdings" panose="05000000000000000000" pitchFamily="2" charset="2"/>
              <a:buChar char="§"/>
            </a:pPr>
            <a:r>
              <a:rPr lang="en-US" dirty="0" smtClean="0"/>
              <a:t>The program is engaged in </a:t>
            </a:r>
            <a:r>
              <a:rPr lang="en-US" dirty="0"/>
              <a:t>course/program assessment and </a:t>
            </a:r>
            <a:r>
              <a:rPr lang="en-US" dirty="0" smtClean="0"/>
              <a:t>has </a:t>
            </a:r>
            <a:r>
              <a:rPr lang="en-US" dirty="0"/>
              <a:t>changed </a:t>
            </a:r>
            <a:r>
              <a:rPr lang="en-US" dirty="0" smtClean="0"/>
              <a:t>the </a:t>
            </a:r>
            <a:r>
              <a:rPr lang="en-US" dirty="0"/>
              <a:t>program to be a better educational opportunity for </a:t>
            </a:r>
            <a:r>
              <a:rPr lang="en-US" dirty="0" smtClean="0"/>
              <a:t>its students.</a:t>
            </a:r>
          </a:p>
          <a:p>
            <a:pPr>
              <a:buFont typeface="Wingdings" panose="05000000000000000000" pitchFamily="2" charset="2"/>
              <a:buChar char="§"/>
            </a:pPr>
            <a:r>
              <a:rPr lang="en-US" dirty="0"/>
              <a:t>The Electrical Trades program has turned in a </a:t>
            </a:r>
            <a:r>
              <a:rPr lang="en-US" dirty="0" smtClean="0"/>
              <a:t>comprehensive portfolio.</a:t>
            </a:r>
          </a:p>
          <a:p>
            <a:pPr>
              <a:buFont typeface="Wingdings" panose="05000000000000000000" pitchFamily="2" charset="2"/>
              <a:buChar char="§"/>
            </a:pPr>
            <a:r>
              <a:rPr lang="en-US" dirty="0"/>
              <a:t>Eight students received their electrical certificate at the end of the </a:t>
            </a:r>
            <a:r>
              <a:rPr lang="en-US" dirty="0" smtClean="0"/>
              <a:t>Fall 2017 semester, and </a:t>
            </a:r>
            <a:r>
              <a:rPr lang="en-US" dirty="0"/>
              <a:t>six students will be receiving their electrical certification </a:t>
            </a:r>
            <a:r>
              <a:rPr lang="en-US" dirty="0" smtClean="0"/>
              <a:t>in </a:t>
            </a:r>
            <a:r>
              <a:rPr lang="en-US" dirty="0"/>
              <a:t>the spring 2017</a:t>
            </a:r>
            <a:r>
              <a:rPr lang="en-US" dirty="0" smtClean="0"/>
              <a:t>. </a:t>
            </a:r>
            <a:endParaRPr lang="en-US" dirty="0"/>
          </a:p>
        </p:txBody>
      </p:sp>
      <p:sp>
        <p:nvSpPr>
          <p:cNvPr id="6" name="Text Placeholder 5"/>
          <p:cNvSpPr>
            <a:spLocks noGrp="1"/>
          </p:cNvSpPr>
          <p:nvPr>
            <p:ph type="body" sz="quarter" idx="3"/>
          </p:nvPr>
        </p:nvSpPr>
        <p:spPr>
          <a:xfrm>
            <a:off x="5822936" y="576721"/>
            <a:ext cx="5883790" cy="576262"/>
          </a:xfrm>
          <a:solidFill>
            <a:schemeClr val="accent2">
              <a:lumMod val="60000"/>
              <a:lumOff val="40000"/>
            </a:schemeClr>
          </a:solidFill>
        </p:spPr>
        <p:txBody>
          <a:bodyPr/>
          <a:lstStyle/>
          <a:p>
            <a:r>
              <a:rPr lang="en-US" b="1" dirty="0" smtClean="0"/>
              <a:t>Findings &amp; Recommendations</a:t>
            </a:r>
            <a:endParaRPr lang="en-US" b="1" dirty="0"/>
          </a:p>
        </p:txBody>
      </p:sp>
      <p:sp>
        <p:nvSpPr>
          <p:cNvPr id="7" name="Content Placeholder 6"/>
          <p:cNvSpPr>
            <a:spLocks noGrp="1"/>
          </p:cNvSpPr>
          <p:nvPr>
            <p:ph sz="quarter" idx="4"/>
          </p:nvPr>
        </p:nvSpPr>
        <p:spPr>
          <a:xfrm>
            <a:off x="5769142" y="1375610"/>
            <a:ext cx="5937584" cy="4832685"/>
          </a:xfrm>
        </p:spPr>
        <p:txBody>
          <a:bodyPr>
            <a:normAutofit fontScale="85000" lnSpcReduction="10000"/>
          </a:bodyPr>
          <a:lstStyle/>
          <a:p>
            <a:r>
              <a:rPr lang="en-US" dirty="0"/>
              <a:t>We don't have accurate numbers on completion </a:t>
            </a:r>
            <a:r>
              <a:rPr lang="en-US" dirty="0" smtClean="0"/>
              <a:t>rates </a:t>
            </a:r>
            <a:r>
              <a:rPr lang="en-US" dirty="0"/>
              <a:t>or </a:t>
            </a:r>
            <a:r>
              <a:rPr lang="en-US" dirty="0" smtClean="0"/>
              <a:t>on students </a:t>
            </a:r>
            <a:r>
              <a:rPr lang="en-US" dirty="0"/>
              <a:t>acquiring jobs after </a:t>
            </a:r>
            <a:r>
              <a:rPr lang="en-US" dirty="0" smtClean="0"/>
              <a:t>program completion</a:t>
            </a:r>
            <a:r>
              <a:rPr lang="en-US" dirty="0"/>
              <a:t>. It's hard to lay this at the feet of the Professors/Instructors of Electrical Trades since some of these numbers must be provided by the Data Office and these are hard numbers to generate</a:t>
            </a:r>
            <a:r>
              <a:rPr lang="en-US" dirty="0" smtClean="0"/>
              <a:t>.</a:t>
            </a:r>
          </a:p>
          <a:p>
            <a:r>
              <a:rPr lang="en-US" dirty="0"/>
              <a:t>The number of students appears to be dwindling</a:t>
            </a:r>
            <a:r>
              <a:rPr lang="en-US" dirty="0" smtClean="0"/>
              <a:t>.</a:t>
            </a:r>
          </a:p>
          <a:p>
            <a:r>
              <a:rPr lang="en-US" dirty="0" smtClean="0"/>
              <a:t>We suggest </a:t>
            </a:r>
            <a:r>
              <a:rPr lang="en-US" dirty="0"/>
              <a:t>that a vigorous campaign to recruit students be initiated.</a:t>
            </a:r>
          </a:p>
          <a:p>
            <a:r>
              <a:rPr lang="en-US" dirty="0" smtClean="0"/>
              <a:t>Faculty </a:t>
            </a:r>
            <a:r>
              <a:rPr lang="en-US" i="1" u="sng" dirty="0" smtClean="0"/>
              <a:t>share </a:t>
            </a:r>
            <a:r>
              <a:rPr lang="en-US" i="1" u="sng" dirty="0"/>
              <a:t>a small office space with two cubicles. (135sq. ft</a:t>
            </a:r>
            <a:r>
              <a:rPr lang="en-US" i="1" dirty="0" smtClean="0"/>
              <a:t>.)</a:t>
            </a:r>
            <a:r>
              <a:rPr lang="en-US" i="1" dirty="0"/>
              <a:t> </a:t>
            </a:r>
            <a:r>
              <a:rPr lang="en-US" i="1" dirty="0" smtClean="0"/>
              <a:t>They need </a:t>
            </a:r>
            <a:r>
              <a:rPr lang="en-US" i="1" dirty="0"/>
              <a:t>a space </a:t>
            </a:r>
            <a:r>
              <a:rPr lang="en-US" i="1" dirty="0" smtClean="0"/>
              <a:t>for </a:t>
            </a:r>
            <a:r>
              <a:rPr lang="en-US" i="1" dirty="0"/>
              <a:t>student or </a:t>
            </a:r>
            <a:r>
              <a:rPr lang="en-US" i="1" dirty="0" smtClean="0"/>
              <a:t>visitors (for confidentiality reasons).</a:t>
            </a:r>
          </a:p>
          <a:p>
            <a:r>
              <a:rPr lang="en-US" dirty="0" smtClean="0"/>
              <a:t>Another challenge: the </a:t>
            </a:r>
            <a:r>
              <a:rPr lang="en-US" dirty="0"/>
              <a:t>advisor did not advise the students properly according to the program schedule or program of study. The students are not graduating on time and conflicting with graduating on time</a:t>
            </a:r>
            <a:r>
              <a:rPr lang="en-US" dirty="0" smtClean="0"/>
              <a:t>. </a:t>
            </a:r>
            <a:r>
              <a:rPr lang="en-US" dirty="0"/>
              <a:t>Our </a:t>
            </a:r>
            <a:r>
              <a:rPr lang="en-US" dirty="0" smtClean="0"/>
              <a:t>recommendation: someone needs </a:t>
            </a:r>
            <a:r>
              <a:rPr lang="en-US" dirty="0"/>
              <a:t>to sit down with the advisors and Mr. </a:t>
            </a:r>
            <a:r>
              <a:rPr lang="en-US" dirty="0" err="1" smtClean="0"/>
              <a:t>Griego’s</a:t>
            </a:r>
            <a:r>
              <a:rPr lang="en-US" dirty="0" smtClean="0"/>
              <a:t> </a:t>
            </a:r>
            <a:r>
              <a:rPr lang="en-US" dirty="0"/>
              <a:t>schedule to eliminate scheduling conflicts. </a:t>
            </a:r>
          </a:p>
          <a:p>
            <a:endParaRPr lang="en-US" dirty="0"/>
          </a:p>
        </p:txBody>
      </p:sp>
      <p:sp>
        <p:nvSpPr>
          <p:cNvPr id="8" name="Rectangle 7"/>
          <p:cNvSpPr/>
          <p:nvPr/>
        </p:nvSpPr>
        <p:spPr>
          <a:xfrm>
            <a:off x="5373318" y="6428164"/>
            <a:ext cx="6846200" cy="307777"/>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1400" b="1" dirty="0" smtClean="0">
                <a:ln/>
                <a:solidFill>
                  <a:schemeClr val="accent4"/>
                </a:solidFill>
              </a:rPr>
              <a:t>Refer to the Electrical Trades Program Review packet for more information.</a:t>
            </a:r>
            <a:endParaRPr lang="en-US" sz="1400" b="1" dirty="0">
              <a:ln/>
              <a:solidFill>
                <a:schemeClr val="accent4"/>
              </a:solidFill>
            </a:endParaRPr>
          </a:p>
        </p:txBody>
      </p:sp>
    </p:spTree>
    <p:extLst>
      <p:ext uri="{BB962C8B-B14F-4D97-AF65-F5344CB8AC3E}">
        <p14:creationId xmlns:p14="http://schemas.microsoft.com/office/powerpoint/2010/main" val="1391516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608" y="111117"/>
            <a:ext cx="9601200" cy="1485900"/>
          </a:xfrm>
        </p:spPr>
        <p:txBody>
          <a:bodyPr/>
          <a:lstStyle/>
          <a:p>
            <a:r>
              <a:rPr lang="en-US" b="1" dirty="0"/>
              <a:t>Information </a:t>
            </a:r>
            <a:r>
              <a:rPr lang="en-US" b="1" dirty="0" smtClean="0"/>
              <a:t/>
            </a:r>
            <a:br>
              <a:rPr lang="en-US" b="1" dirty="0" smtClean="0"/>
            </a:br>
            <a:r>
              <a:rPr lang="en-US" b="1" dirty="0" smtClean="0"/>
              <a:t>Technology </a:t>
            </a:r>
            <a:endParaRPr lang="en-US" b="1" dirty="0"/>
          </a:p>
        </p:txBody>
      </p:sp>
      <p:sp>
        <p:nvSpPr>
          <p:cNvPr id="5" name="Text Placeholder 4"/>
          <p:cNvSpPr>
            <a:spLocks noGrp="1"/>
          </p:cNvSpPr>
          <p:nvPr>
            <p:ph type="body" idx="1"/>
          </p:nvPr>
        </p:nvSpPr>
        <p:spPr>
          <a:xfrm>
            <a:off x="820571" y="1249824"/>
            <a:ext cx="3967997" cy="560929"/>
          </a:xfrm>
          <a:solidFill>
            <a:schemeClr val="accent2">
              <a:lumMod val="60000"/>
              <a:lumOff val="40000"/>
            </a:schemeClr>
          </a:solidFill>
        </p:spPr>
        <p:txBody>
          <a:bodyPr/>
          <a:lstStyle/>
          <a:p>
            <a:r>
              <a:rPr lang="en-US" b="1" dirty="0"/>
              <a:t>Strengths</a:t>
            </a:r>
          </a:p>
        </p:txBody>
      </p:sp>
      <p:sp>
        <p:nvSpPr>
          <p:cNvPr id="6" name="Content Placeholder 5"/>
          <p:cNvSpPr>
            <a:spLocks noGrp="1"/>
          </p:cNvSpPr>
          <p:nvPr>
            <p:ph sz="half" idx="2"/>
          </p:nvPr>
        </p:nvSpPr>
        <p:spPr>
          <a:xfrm>
            <a:off x="646110" y="1995988"/>
            <a:ext cx="4396339" cy="2876801"/>
          </a:xfrm>
        </p:spPr>
        <p:txBody>
          <a:bodyPr/>
          <a:lstStyle/>
          <a:p>
            <a:r>
              <a:rPr lang="en-US" dirty="0" smtClean="0"/>
              <a:t>A new Professor was hired. </a:t>
            </a:r>
          </a:p>
          <a:p>
            <a:r>
              <a:rPr lang="en-US" dirty="0"/>
              <a:t>T</a:t>
            </a:r>
            <a:r>
              <a:rPr lang="en-US" dirty="0" smtClean="0"/>
              <a:t>he IT program has potential and a lot of opportunity such as adding certifications. </a:t>
            </a:r>
          </a:p>
          <a:p>
            <a:r>
              <a:rPr lang="en-US" dirty="0"/>
              <a:t>O</a:t>
            </a:r>
            <a:r>
              <a:rPr lang="en-US" dirty="0" smtClean="0"/>
              <a:t>verall effectiveness is difficult to determine when the program does not provide pertinent information.</a:t>
            </a:r>
          </a:p>
        </p:txBody>
      </p:sp>
      <p:sp>
        <p:nvSpPr>
          <p:cNvPr id="7" name="Text Placeholder 6"/>
          <p:cNvSpPr>
            <a:spLocks noGrp="1"/>
          </p:cNvSpPr>
          <p:nvPr>
            <p:ph type="body" sz="quarter" idx="3"/>
          </p:nvPr>
        </p:nvSpPr>
        <p:spPr>
          <a:xfrm>
            <a:off x="5208048" y="111117"/>
            <a:ext cx="6489487" cy="576262"/>
          </a:xfrm>
          <a:solidFill>
            <a:schemeClr val="accent2">
              <a:lumMod val="60000"/>
              <a:lumOff val="40000"/>
            </a:schemeClr>
          </a:solidFill>
        </p:spPr>
        <p:txBody>
          <a:bodyPr/>
          <a:lstStyle/>
          <a:p>
            <a:r>
              <a:rPr lang="en-US" b="1" dirty="0"/>
              <a:t>Findings &amp; Recommendations</a:t>
            </a:r>
          </a:p>
        </p:txBody>
      </p:sp>
      <p:sp>
        <p:nvSpPr>
          <p:cNvPr id="8" name="Content Placeholder 7"/>
          <p:cNvSpPr>
            <a:spLocks noGrp="1"/>
          </p:cNvSpPr>
          <p:nvPr>
            <p:ph sz="quarter" idx="4"/>
          </p:nvPr>
        </p:nvSpPr>
        <p:spPr>
          <a:xfrm>
            <a:off x="4818531" y="751973"/>
            <a:ext cx="7297269" cy="5769144"/>
          </a:xfrm>
        </p:spPr>
        <p:txBody>
          <a:bodyPr>
            <a:normAutofit fontScale="25000" lnSpcReduction="20000"/>
          </a:bodyPr>
          <a:lstStyle/>
          <a:p>
            <a:r>
              <a:rPr lang="en-US" sz="4200" dirty="0" smtClean="0"/>
              <a:t>Obtaining </a:t>
            </a:r>
            <a:r>
              <a:rPr lang="en-US" sz="4200" dirty="0"/>
              <a:t>faculty advisor information on the IT program has been problematic. </a:t>
            </a:r>
            <a:r>
              <a:rPr lang="en-US" sz="4200" dirty="0" smtClean="0"/>
              <a:t>Basically, the </a:t>
            </a:r>
            <a:r>
              <a:rPr lang="en-US" sz="4200" dirty="0"/>
              <a:t>main </a:t>
            </a:r>
            <a:r>
              <a:rPr lang="en-US" sz="4200" dirty="0" smtClean="0"/>
              <a:t>contact </a:t>
            </a:r>
            <a:r>
              <a:rPr lang="en-US" sz="4200" dirty="0"/>
              <a:t>of the IT program </a:t>
            </a:r>
            <a:r>
              <a:rPr lang="en-US" sz="4200" dirty="0" smtClean="0"/>
              <a:t>has not been providing necessary </a:t>
            </a:r>
            <a:r>
              <a:rPr lang="en-US" sz="4200" dirty="0"/>
              <a:t>information </a:t>
            </a:r>
            <a:r>
              <a:rPr lang="en-US" sz="4200" dirty="0" smtClean="0"/>
              <a:t>that can </a:t>
            </a:r>
            <a:r>
              <a:rPr lang="en-US" sz="4200" dirty="0"/>
              <a:t>be used to complete the program review. Dr. Stomp and Dr. </a:t>
            </a:r>
            <a:r>
              <a:rPr lang="en-US" sz="4200" dirty="0" err="1"/>
              <a:t>Darwich</a:t>
            </a:r>
            <a:r>
              <a:rPr lang="en-US" sz="4200" dirty="0"/>
              <a:t> have identified Mr. </a:t>
            </a:r>
            <a:r>
              <a:rPr lang="en-US" sz="4200" dirty="0" smtClean="0"/>
              <a:t>Mark </a:t>
            </a:r>
            <a:r>
              <a:rPr lang="en-US" sz="4200" dirty="0" err="1" smtClean="0"/>
              <a:t>Trebian</a:t>
            </a:r>
            <a:r>
              <a:rPr lang="en-US" sz="4200" dirty="0" smtClean="0"/>
              <a:t> </a:t>
            </a:r>
            <a:r>
              <a:rPr lang="en-US" sz="4200" dirty="0"/>
              <a:t>as the main contact for the IT program. </a:t>
            </a:r>
            <a:r>
              <a:rPr lang="en-US" sz="4200" dirty="0" smtClean="0"/>
              <a:t>We note that Dr</a:t>
            </a:r>
            <a:r>
              <a:rPr lang="en-US" sz="4200" dirty="0"/>
              <a:t>. Stomp and </a:t>
            </a:r>
            <a:r>
              <a:rPr lang="en-US" sz="4200" dirty="0" smtClean="0"/>
              <a:t>Dr. </a:t>
            </a:r>
            <a:r>
              <a:rPr lang="en-US" sz="4200" dirty="0" err="1" smtClean="0"/>
              <a:t>Darwich</a:t>
            </a:r>
            <a:r>
              <a:rPr lang="en-US" sz="4200" dirty="0" smtClean="0"/>
              <a:t> did provide </a:t>
            </a:r>
            <a:r>
              <a:rPr lang="en-US" sz="4200" dirty="0"/>
              <a:t>as much information as they could offer.</a:t>
            </a:r>
          </a:p>
          <a:p>
            <a:r>
              <a:rPr lang="en-US" sz="4200" dirty="0" smtClean="0"/>
              <a:t>The </a:t>
            </a:r>
            <a:r>
              <a:rPr lang="en-US" sz="4200" dirty="0"/>
              <a:t>program review </a:t>
            </a:r>
            <a:r>
              <a:rPr lang="en-US" sz="4200" dirty="0" smtClean="0"/>
              <a:t>committee recommends </a:t>
            </a:r>
            <a:r>
              <a:rPr lang="en-US" sz="4200" dirty="0"/>
              <a:t>a </a:t>
            </a:r>
            <a:r>
              <a:rPr lang="en-US" sz="4200" dirty="0" smtClean="0"/>
              <a:t>new main </a:t>
            </a:r>
            <a:r>
              <a:rPr lang="en-US" sz="4200" dirty="0"/>
              <a:t>IT program advisor/coordinator to be identified by the CIE committee</a:t>
            </a:r>
            <a:r>
              <a:rPr lang="en-US" sz="4200" dirty="0" smtClean="0"/>
              <a:t>.</a:t>
            </a:r>
          </a:p>
          <a:p>
            <a:r>
              <a:rPr lang="en-US" sz="4200" dirty="0" smtClean="0"/>
              <a:t>Program Review not complete.</a:t>
            </a:r>
          </a:p>
          <a:p>
            <a:r>
              <a:rPr lang="en-US" sz="4200" dirty="0"/>
              <a:t>One of the major findings the data demonstrates is the enrollment in the IT programs </a:t>
            </a:r>
            <a:r>
              <a:rPr lang="en-US" sz="4200" dirty="0" smtClean="0"/>
              <a:t>is </a:t>
            </a:r>
            <a:r>
              <a:rPr lang="en-US" sz="4200" dirty="0"/>
              <a:t>decreasing. The students are not completing the IT programs. The enrollment numbers are very low</a:t>
            </a:r>
            <a:r>
              <a:rPr lang="en-US" sz="4200" dirty="0" smtClean="0"/>
              <a:t>.</a:t>
            </a:r>
          </a:p>
          <a:p>
            <a:r>
              <a:rPr lang="en-US" sz="4200" dirty="0"/>
              <a:t>Information Technology (IT) and Computer Science (CS) are two totally different areas of study. They need to be separated and CS should have its own </a:t>
            </a:r>
            <a:r>
              <a:rPr lang="en-US" sz="4200" dirty="0" smtClean="0"/>
              <a:t>program. </a:t>
            </a:r>
          </a:p>
          <a:p>
            <a:r>
              <a:rPr lang="en-US" sz="4200" dirty="0"/>
              <a:t>T</a:t>
            </a:r>
            <a:r>
              <a:rPr lang="en-US" sz="4200" dirty="0" smtClean="0"/>
              <a:t>he IT </a:t>
            </a:r>
            <a:r>
              <a:rPr lang="en-US" sz="4200" dirty="0"/>
              <a:t>program should devise a program mission statement that reflects the department’s “purpose,” by defining why a program </a:t>
            </a:r>
            <a:r>
              <a:rPr lang="en-US" sz="4200" dirty="0" smtClean="0"/>
              <a:t>exists and should also make sure that their program </a:t>
            </a:r>
            <a:r>
              <a:rPr lang="en-US" sz="4200" dirty="0"/>
              <a:t>aligns with the mission statement of the </a:t>
            </a:r>
            <a:r>
              <a:rPr lang="en-US" sz="4200" dirty="0" smtClean="0"/>
              <a:t>university</a:t>
            </a:r>
            <a:r>
              <a:rPr lang="en-US" sz="4200" dirty="0"/>
              <a:t>. </a:t>
            </a:r>
          </a:p>
          <a:p>
            <a:r>
              <a:rPr lang="en-US" sz="4200" dirty="0"/>
              <a:t>L</a:t>
            </a:r>
            <a:r>
              <a:rPr lang="en-US" sz="4200" dirty="0" smtClean="0"/>
              <a:t>earning </a:t>
            </a:r>
            <a:r>
              <a:rPr lang="en-US" sz="4200" dirty="0"/>
              <a:t>goals for the major are not clearly measureable </a:t>
            </a:r>
            <a:r>
              <a:rPr lang="en-US" sz="4200" dirty="0" smtClean="0"/>
              <a:t>and we recommend </a:t>
            </a:r>
            <a:r>
              <a:rPr lang="en-US" sz="4200" dirty="0"/>
              <a:t>that the program revisit their learning goals </a:t>
            </a:r>
            <a:r>
              <a:rPr lang="en-US" sz="4200" dirty="0" smtClean="0"/>
              <a:t>and </a:t>
            </a:r>
            <a:r>
              <a:rPr lang="en-US" sz="4200" dirty="0"/>
              <a:t>align them with viable measures that are identifiable with levels of “knowledge,” “understanding,”  “appreciation,” “skills,” and “competence.”  </a:t>
            </a:r>
            <a:endParaRPr lang="en-US" sz="4200" dirty="0" smtClean="0"/>
          </a:p>
          <a:p>
            <a:r>
              <a:rPr lang="en-US" sz="4200" dirty="0" smtClean="0"/>
              <a:t>We have a </a:t>
            </a:r>
            <a:r>
              <a:rPr lang="en-US" sz="4200" dirty="0"/>
              <a:t>huge concern </a:t>
            </a:r>
            <a:r>
              <a:rPr lang="en-US" sz="4200" dirty="0" smtClean="0"/>
              <a:t>that </a:t>
            </a:r>
            <a:r>
              <a:rPr lang="en-US" sz="4200" dirty="0"/>
              <a:t>no program assessments or course assessments were included in the program review. The absence of IT program </a:t>
            </a:r>
            <a:r>
              <a:rPr lang="en-US" sz="4200" b="1" i="1" dirty="0"/>
              <a:t>assessments</a:t>
            </a:r>
            <a:r>
              <a:rPr lang="en-US" sz="4200" dirty="0"/>
              <a:t> </a:t>
            </a:r>
            <a:r>
              <a:rPr lang="en-US" sz="4200" dirty="0" smtClean="0"/>
              <a:t>leads to </a:t>
            </a:r>
            <a:r>
              <a:rPr lang="en-US" sz="4200" dirty="0"/>
              <a:t>an alarming question to the programs’ integrity and student learning. How does the IT program ensure and communicate its findings, processes, and improvement efforts? The IT program has a huge disconnect </a:t>
            </a:r>
            <a:r>
              <a:rPr lang="en-US" sz="4200" dirty="0" smtClean="0"/>
              <a:t>between </a:t>
            </a:r>
            <a:r>
              <a:rPr lang="en-US" sz="4200" dirty="0"/>
              <a:t>their goals </a:t>
            </a:r>
            <a:r>
              <a:rPr lang="en-US" sz="4200" dirty="0" smtClean="0"/>
              <a:t>and their </a:t>
            </a:r>
            <a:r>
              <a:rPr lang="en-US" sz="4200" dirty="0"/>
              <a:t>assessment. </a:t>
            </a:r>
            <a:endParaRPr lang="en-US" sz="4200" dirty="0" smtClean="0"/>
          </a:p>
          <a:p>
            <a:r>
              <a:rPr lang="en-US" sz="4200" dirty="0"/>
              <a:t>The Program Review Team recommends deletion of the ‘</a:t>
            </a:r>
            <a:r>
              <a:rPr lang="en-US" sz="4200" b="1" i="1" dirty="0"/>
              <a:t>Applied Computer Technology</a:t>
            </a:r>
            <a:r>
              <a:rPr lang="en-US" sz="4200" dirty="0"/>
              <a:t>’ certificate because of the low enrollment, outdated curriculum, </a:t>
            </a:r>
            <a:r>
              <a:rPr lang="en-US" sz="4200" dirty="0" smtClean="0"/>
              <a:t>and low </a:t>
            </a:r>
            <a:r>
              <a:rPr lang="en-US" sz="4200" dirty="0"/>
              <a:t>support in this program. </a:t>
            </a:r>
            <a:r>
              <a:rPr lang="en-US" sz="4200" dirty="0" smtClean="0"/>
              <a:t>If deleting this program is approved, </a:t>
            </a:r>
            <a:r>
              <a:rPr lang="en-US" sz="4200" dirty="0"/>
              <a:t>the students need to be made aware of the change immediately by informing them about a teach-out plan to help them stay on task as required by Higher Learning Commission - </a:t>
            </a:r>
            <a:r>
              <a:rPr lang="en-US" sz="4200" u="sng" dirty="0">
                <a:hlinkClick r:id="rId3"/>
              </a:rPr>
              <a:t>Number: FDCR.B.10.010</a:t>
            </a:r>
            <a:r>
              <a:rPr lang="en-US" sz="4200" dirty="0" smtClean="0"/>
              <a:t>.</a:t>
            </a:r>
          </a:p>
          <a:p>
            <a:r>
              <a:rPr lang="en-US" sz="4200" dirty="0" smtClean="0"/>
              <a:t>We strongly recommend an </a:t>
            </a:r>
            <a:r>
              <a:rPr lang="en-US" sz="4200" b="1" i="1" dirty="0"/>
              <a:t>Advisory </a:t>
            </a:r>
            <a:r>
              <a:rPr lang="en-US" sz="4200" b="1" i="1" dirty="0" smtClean="0"/>
              <a:t>Board</a:t>
            </a:r>
            <a:r>
              <a:rPr lang="en-US" sz="4200" dirty="0" smtClean="0"/>
              <a:t>. </a:t>
            </a:r>
            <a:r>
              <a:rPr lang="en-US" sz="4200" dirty="0"/>
              <a:t>Establishing an IT Program Advisory Board institutes best </a:t>
            </a:r>
            <a:r>
              <a:rPr lang="en-US" sz="4200" dirty="0" smtClean="0"/>
              <a:t>practices </a:t>
            </a:r>
            <a:r>
              <a:rPr lang="en-US" sz="4200" dirty="0"/>
              <a:t>by getting potential employers to share their desirable IT skill-sets </a:t>
            </a:r>
            <a:r>
              <a:rPr lang="en-US" sz="4200" dirty="0" smtClean="0"/>
              <a:t>they need while also sharing </a:t>
            </a:r>
            <a:r>
              <a:rPr lang="en-US" sz="4200" dirty="0"/>
              <a:t>their real-world experiences and knowledge. </a:t>
            </a:r>
            <a:endParaRPr lang="en-US" sz="4200" dirty="0" smtClean="0"/>
          </a:p>
          <a:p>
            <a:r>
              <a:rPr lang="en-US" sz="4200" dirty="0"/>
              <a:t>Another concern is how much is </a:t>
            </a:r>
            <a:r>
              <a:rPr lang="en-US" sz="4200" dirty="0" smtClean="0"/>
              <a:t>this </a:t>
            </a:r>
            <a:r>
              <a:rPr lang="en-US" sz="4200" dirty="0"/>
              <a:t>program costing the university? What funding source supports this program? What resources are needed to continue this program? A</a:t>
            </a:r>
            <a:r>
              <a:rPr lang="en-US" sz="4200" dirty="0" smtClean="0"/>
              <a:t> </a:t>
            </a:r>
            <a:r>
              <a:rPr lang="en-US" sz="4200" dirty="0"/>
              <a:t>financial review of the program needs to be performed. </a:t>
            </a:r>
          </a:p>
          <a:p>
            <a:r>
              <a:rPr lang="en-US" sz="4200" dirty="0" smtClean="0"/>
              <a:t>A final </a:t>
            </a:r>
            <a:r>
              <a:rPr lang="en-US" sz="4200" dirty="0"/>
              <a:t>point, the Program Review Team would like a better understanding as to where </a:t>
            </a:r>
            <a:r>
              <a:rPr lang="en-US" sz="4200" dirty="0" smtClean="0"/>
              <a:t>graduates gain employment</a:t>
            </a:r>
            <a:r>
              <a:rPr lang="en-US" sz="4200" dirty="0"/>
              <a:t>? Are the students obtaining jobs? Are employers satisfied with </a:t>
            </a:r>
            <a:r>
              <a:rPr lang="en-US" sz="4200" dirty="0" smtClean="0"/>
              <a:t>NTU </a:t>
            </a:r>
            <a:r>
              <a:rPr lang="en-US" sz="4200" dirty="0"/>
              <a:t>IT students? </a:t>
            </a:r>
            <a:endParaRPr lang="en-US" dirty="0"/>
          </a:p>
        </p:txBody>
      </p:sp>
      <p:sp>
        <p:nvSpPr>
          <p:cNvPr id="4" name="Rectangle 3"/>
          <p:cNvSpPr/>
          <p:nvPr/>
        </p:nvSpPr>
        <p:spPr>
          <a:xfrm>
            <a:off x="-354932" y="6420776"/>
            <a:ext cx="6846200" cy="307777"/>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1400" b="1" dirty="0" smtClean="0">
                <a:ln/>
                <a:solidFill>
                  <a:schemeClr val="accent4"/>
                </a:solidFill>
              </a:rPr>
              <a:t>Refer to the IT Program Review packet for more information.</a:t>
            </a:r>
            <a:endParaRPr lang="en-US" sz="1400" b="1" dirty="0">
              <a:ln/>
              <a:solidFill>
                <a:schemeClr val="accent4"/>
              </a:solidFill>
            </a:endParaRPr>
          </a:p>
        </p:txBody>
      </p:sp>
    </p:spTree>
    <p:extLst>
      <p:ext uri="{BB962C8B-B14F-4D97-AF65-F5344CB8AC3E}">
        <p14:creationId xmlns:p14="http://schemas.microsoft.com/office/powerpoint/2010/main" val="20928192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725" y="238620"/>
            <a:ext cx="9601200" cy="1485900"/>
          </a:xfrm>
        </p:spPr>
        <p:txBody>
          <a:bodyPr/>
          <a:lstStyle/>
          <a:p>
            <a:r>
              <a:rPr lang="en-US" b="1" dirty="0"/>
              <a:t>Mathematics</a:t>
            </a:r>
          </a:p>
        </p:txBody>
      </p:sp>
      <p:sp>
        <p:nvSpPr>
          <p:cNvPr id="4" name="Text Placeholder 3"/>
          <p:cNvSpPr>
            <a:spLocks noGrp="1"/>
          </p:cNvSpPr>
          <p:nvPr>
            <p:ph type="body" idx="1"/>
          </p:nvPr>
        </p:nvSpPr>
        <p:spPr>
          <a:xfrm>
            <a:off x="722330" y="1038683"/>
            <a:ext cx="5539759" cy="576262"/>
          </a:xfrm>
          <a:solidFill>
            <a:schemeClr val="accent2">
              <a:lumMod val="60000"/>
              <a:lumOff val="40000"/>
            </a:schemeClr>
          </a:solidFill>
        </p:spPr>
        <p:txBody>
          <a:bodyPr/>
          <a:lstStyle/>
          <a:p>
            <a:r>
              <a:rPr lang="en-US" b="1" dirty="0"/>
              <a:t>Strengths</a:t>
            </a:r>
          </a:p>
        </p:txBody>
      </p:sp>
      <p:sp>
        <p:nvSpPr>
          <p:cNvPr id="5" name="Content Placeholder 4"/>
          <p:cNvSpPr>
            <a:spLocks noGrp="1"/>
          </p:cNvSpPr>
          <p:nvPr>
            <p:ph sz="half" idx="2"/>
          </p:nvPr>
        </p:nvSpPr>
        <p:spPr>
          <a:xfrm>
            <a:off x="673770" y="1678404"/>
            <a:ext cx="5751094" cy="4794585"/>
          </a:xfrm>
        </p:spPr>
        <p:txBody>
          <a:bodyPr>
            <a:normAutofit fontScale="70000" lnSpcReduction="20000"/>
          </a:bodyPr>
          <a:lstStyle/>
          <a:p>
            <a:r>
              <a:rPr lang="en-US" dirty="0" smtClean="0"/>
              <a:t>Great faculty who actively participate in committee work and who actively improve their program. </a:t>
            </a:r>
          </a:p>
          <a:p>
            <a:r>
              <a:rPr lang="en-US" dirty="0"/>
              <a:t>T</a:t>
            </a:r>
            <a:r>
              <a:rPr lang="en-US" dirty="0" smtClean="0"/>
              <a:t>he </a:t>
            </a:r>
            <a:r>
              <a:rPr lang="en-US" dirty="0"/>
              <a:t>Mathematics </a:t>
            </a:r>
            <a:r>
              <a:rPr lang="en-US" dirty="0" smtClean="0"/>
              <a:t>department has </a:t>
            </a:r>
            <a:r>
              <a:rPr lang="en-US" dirty="0"/>
              <a:t>a mission to provide all students strong foundations of mathematics that will help them </a:t>
            </a:r>
            <a:r>
              <a:rPr lang="en-US" dirty="0" smtClean="0"/>
              <a:t>succeed. </a:t>
            </a:r>
          </a:p>
          <a:p>
            <a:r>
              <a:rPr lang="en-US" dirty="0"/>
              <a:t>The Mathematics Department continues to modify the curriculum. The math program streamlined introductory and intermediate algebra </a:t>
            </a:r>
            <a:r>
              <a:rPr lang="en-US" dirty="0" smtClean="0"/>
              <a:t>into a single class</a:t>
            </a:r>
            <a:r>
              <a:rPr lang="en-US" dirty="0"/>
              <a:t>. </a:t>
            </a:r>
            <a:endParaRPr lang="en-US" dirty="0" smtClean="0"/>
          </a:p>
          <a:p>
            <a:r>
              <a:rPr lang="en-US" dirty="0"/>
              <a:t>The faculty and staff in </a:t>
            </a:r>
            <a:r>
              <a:rPr lang="en-US" dirty="0" smtClean="0"/>
              <a:t>the mathematics program </a:t>
            </a:r>
            <a:r>
              <a:rPr lang="en-US" dirty="0"/>
              <a:t>actively </a:t>
            </a:r>
            <a:r>
              <a:rPr lang="en-US" dirty="0" smtClean="0"/>
              <a:t>participate in </a:t>
            </a:r>
            <a:r>
              <a:rPr lang="en-US" dirty="0"/>
              <a:t>course and general education </a:t>
            </a:r>
            <a:r>
              <a:rPr lang="en-US" dirty="0" smtClean="0"/>
              <a:t>assessments. </a:t>
            </a:r>
            <a:r>
              <a:rPr lang="en-US" dirty="0"/>
              <a:t>The outcomes of the assessment are used to </a:t>
            </a:r>
            <a:r>
              <a:rPr lang="en-US" dirty="0" smtClean="0"/>
              <a:t>guide </a:t>
            </a:r>
            <a:r>
              <a:rPr lang="en-US" dirty="0"/>
              <a:t>changes in the succeeding semester. </a:t>
            </a:r>
          </a:p>
          <a:p>
            <a:r>
              <a:rPr lang="en-US" dirty="0"/>
              <a:t>The number of students taking higher level mathematics (College Algebra and higher) is increasing.</a:t>
            </a:r>
          </a:p>
          <a:p>
            <a:r>
              <a:rPr lang="en-US" dirty="0"/>
              <a:t>Engineering students who have completed required mathematics courses are encouraged to have dual majors (Engineering and Mathematics).</a:t>
            </a:r>
          </a:p>
          <a:p>
            <a:r>
              <a:rPr lang="en-US" dirty="0"/>
              <a:t>Advisement is focused on pre-requisites and course substitutes as needed to complete </a:t>
            </a:r>
            <a:r>
              <a:rPr lang="en-US" dirty="0" smtClean="0"/>
              <a:t>a mathematics </a:t>
            </a:r>
            <a:r>
              <a:rPr lang="en-US" dirty="0"/>
              <a:t>degree</a:t>
            </a:r>
            <a:r>
              <a:rPr lang="en-US" dirty="0" smtClean="0"/>
              <a:t>.</a:t>
            </a:r>
          </a:p>
          <a:p>
            <a:r>
              <a:rPr lang="en-US" dirty="0"/>
              <a:t>The program is in high need on the Navajo </a:t>
            </a:r>
            <a:r>
              <a:rPr lang="en-US" dirty="0" smtClean="0"/>
              <a:t>reservation, which lacks math teachers. </a:t>
            </a:r>
            <a:r>
              <a:rPr lang="en-US" dirty="0"/>
              <a:t>T</a:t>
            </a:r>
            <a:r>
              <a:rPr lang="en-US" dirty="0" smtClean="0"/>
              <a:t>herefore both the marketing team and members of the mathematics department need to actively recruit new students.</a:t>
            </a:r>
            <a:endParaRPr lang="en-US" dirty="0"/>
          </a:p>
        </p:txBody>
      </p:sp>
      <p:sp>
        <p:nvSpPr>
          <p:cNvPr id="6" name="Text Placeholder 5"/>
          <p:cNvSpPr>
            <a:spLocks noGrp="1"/>
          </p:cNvSpPr>
          <p:nvPr>
            <p:ph type="body" sz="quarter" idx="3"/>
          </p:nvPr>
        </p:nvSpPr>
        <p:spPr>
          <a:xfrm>
            <a:off x="6262089" y="238620"/>
            <a:ext cx="5348385" cy="576262"/>
          </a:xfrm>
          <a:solidFill>
            <a:schemeClr val="accent2">
              <a:lumMod val="60000"/>
              <a:lumOff val="40000"/>
            </a:schemeClr>
          </a:solidFill>
        </p:spPr>
        <p:txBody>
          <a:bodyPr/>
          <a:lstStyle/>
          <a:p>
            <a:r>
              <a:rPr lang="en-US" b="1" dirty="0"/>
              <a:t>Findings &amp; Recommendations</a:t>
            </a:r>
          </a:p>
        </p:txBody>
      </p:sp>
      <p:sp>
        <p:nvSpPr>
          <p:cNvPr id="7" name="Content Placeholder 6"/>
          <p:cNvSpPr>
            <a:spLocks noGrp="1"/>
          </p:cNvSpPr>
          <p:nvPr>
            <p:ph sz="quarter" idx="4"/>
          </p:nvPr>
        </p:nvSpPr>
        <p:spPr>
          <a:xfrm>
            <a:off x="6262089" y="1152983"/>
            <a:ext cx="5282211" cy="5235785"/>
          </a:xfrm>
        </p:spPr>
        <p:txBody>
          <a:bodyPr>
            <a:normAutofit fontScale="85000" lnSpcReduction="10000"/>
          </a:bodyPr>
          <a:lstStyle/>
          <a:p>
            <a:r>
              <a:rPr lang="en-US" dirty="0"/>
              <a:t>The program does however lack the enrollment and </a:t>
            </a:r>
            <a:r>
              <a:rPr lang="en-US" dirty="0" smtClean="0"/>
              <a:t>enough </a:t>
            </a:r>
            <a:r>
              <a:rPr lang="en-US" dirty="0"/>
              <a:t>documentation of assessment.  </a:t>
            </a:r>
            <a:r>
              <a:rPr lang="en-US" dirty="0" smtClean="0"/>
              <a:t>The program made real improvements, but </a:t>
            </a:r>
            <a:r>
              <a:rPr lang="en-US" dirty="0"/>
              <a:t>there is no evidence of the reason for the changes. It just explains faculty are actively involved in assessment but does not have clear evidence of what some of these assessments were. </a:t>
            </a:r>
            <a:endParaRPr lang="en-US" dirty="0" smtClean="0"/>
          </a:p>
          <a:p>
            <a:r>
              <a:rPr lang="en-US" dirty="0"/>
              <a:t>Many of the </a:t>
            </a:r>
            <a:r>
              <a:rPr lang="en-US" dirty="0" smtClean="0"/>
              <a:t>students </a:t>
            </a:r>
            <a:r>
              <a:rPr lang="en-US" dirty="0"/>
              <a:t>in the program are not choosing math as their first major but as a double major with the bachelor degree programs in engineering. All the math courses taken in the </a:t>
            </a:r>
            <a:r>
              <a:rPr lang="en-US" dirty="0" smtClean="0"/>
              <a:t>mathematics </a:t>
            </a:r>
            <a:r>
              <a:rPr lang="en-US" dirty="0"/>
              <a:t>certificate and associate programs are embedded in the engineering programs. </a:t>
            </a:r>
            <a:endParaRPr lang="en-US" dirty="0" smtClean="0"/>
          </a:p>
          <a:p>
            <a:r>
              <a:rPr lang="en-US" dirty="0" smtClean="0"/>
              <a:t>The program needs more marketing and recruitment.</a:t>
            </a:r>
          </a:p>
          <a:p>
            <a:r>
              <a:rPr lang="en-US" dirty="0" smtClean="0"/>
              <a:t>If there are more students through recruitment, there will be more students in the Bachelor </a:t>
            </a:r>
            <a:r>
              <a:rPr lang="en-US" dirty="0"/>
              <a:t>of Science degree in mathematics </a:t>
            </a:r>
            <a:r>
              <a:rPr lang="en-US" dirty="0" smtClean="0"/>
              <a:t>education.</a:t>
            </a:r>
          </a:p>
          <a:p>
            <a:r>
              <a:rPr lang="en-US" dirty="0"/>
              <a:t>What is the cost to run this program? How is this program </a:t>
            </a:r>
            <a:r>
              <a:rPr lang="en-US" dirty="0" smtClean="0"/>
              <a:t>funded.</a:t>
            </a:r>
            <a:endParaRPr lang="en-US" dirty="0"/>
          </a:p>
        </p:txBody>
      </p:sp>
      <p:sp>
        <p:nvSpPr>
          <p:cNvPr id="8" name="Rectangle 7"/>
          <p:cNvSpPr/>
          <p:nvPr/>
        </p:nvSpPr>
        <p:spPr>
          <a:xfrm>
            <a:off x="210552" y="6298338"/>
            <a:ext cx="6846200" cy="307777"/>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1400" b="1" dirty="0" smtClean="0">
                <a:ln/>
                <a:solidFill>
                  <a:schemeClr val="accent4"/>
                </a:solidFill>
              </a:rPr>
              <a:t>Refer to the Mathematics Program Review packet for more information.</a:t>
            </a:r>
            <a:endParaRPr lang="en-US" sz="1400" b="1" dirty="0">
              <a:ln/>
              <a:solidFill>
                <a:schemeClr val="accent4"/>
              </a:solidFill>
            </a:endParaRPr>
          </a:p>
        </p:txBody>
      </p:sp>
    </p:spTree>
    <p:extLst>
      <p:ext uri="{BB962C8B-B14F-4D97-AF65-F5344CB8AC3E}">
        <p14:creationId xmlns:p14="http://schemas.microsoft.com/office/powerpoint/2010/main" val="22328343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052" y="121902"/>
            <a:ext cx="9601200" cy="1485900"/>
          </a:xfrm>
        </p:spPr>
        <p:txBody>
          <a:bodyPr/>
          <a:lstStyle/>
          <a:p>
            <a:r>
              <a:rPr lang="en-US" b="1" dirty="0"/>
              <a:t>New Media</a:t>
            </a:r>
          </a:p>
        </p:txBody>
      </p:sp>
      <p:sp>
        <p:nvSpPr>
          <p:cNvPr id="4" name="Text Placeholder 3"/>
          <p:cNvSpPr>
            <a:spLocks noGrp="1"/>
          </p:cNvSpPr>
          <p:nvPr>
            <p:ph type="body" idx="1"/>
          </p:nvPr>
        </p:nvSpPr>
        <p:spPr>
          <a:xfrm>
            <a:off x="940886" y="1092262"/>
            <a:ext cx="5700545" cy="576262"/>
          </a:xfrm>
          <a:solidFill>
            <a:schemeClr val="accent2">
              <a:lumMod val="60000"/>
              <a:lumOff val="40000"/>
            </a:schemeClr>
          </a:solidFill>
        </p:spPr>
        <p:txBody>
          <a:bodyPr/>
          <a:lstStyle/>
          <a:p>
            <a:r>
              <a:rPr lang="en-US" b="1" dirty="0"/>
              <a:t>Strengths</a:t>
            </a:r>
          </a:p>
        </p:txBody>
      </p:sp>
      <p:sp>
        <p:nvSpPr>
          <p:cNvPr id="5" name="Content Placeholder 4"/>
          <p:cNvSpPr>
            <a:spLocks noGrp="1"/>
          </p:cNvSpPr>
          <p:nvPr>
            <p:ph sz="half" idx="2"/>
          </p:nvPr>
        </p:nvSpPr>
        <p:spPr>
          <a:xfrm>
            <a:off x="782052" y="1704795"/>
            <a:ext cx="6142120" cy="4527093"/>
          </a:xfrm>
        </p:spPr>
        <p:txBody>
          <a:bodyPr>
            <a:normAutofit fontScale="92500" lnSpcReduction="10000"/>
          </a:bodyPr>
          <a:lstStyle/>
          <a:p>
            <a:r>
              <a:rPr lang="en-US" dirty="0"/>
              <a:t>The mission of the New Media B.A.S. IT Program is </a:t>
            </a:r>
            <a:r>
              <a:rPr lang="en-US" dirty="0" smtClean="0"/>
              <a:t>aligned with the University mission.</a:t>
            </a:r>
          </a:p>
          <a:p>
            <a:pPr lvl="0"/>
            <a:r>
              <a:rPr lang="en-US" dirty="0" smtClean="0"/>
              <a:t>Program recognition - </a:t>
            </a:r>
            <a:r>
              <a:rPr lang="en-US" dirty="0"/>
              <a:t>AIHEC Film Festival Awards: Best Animation, Best Film, Best Cinematography, Best </a:t>
            </a:r>
            <a:r>
              <a:rPr lang="en-US" dirty="0" smtClean="0"/>
              <a:t>Documentary Tribal </a:t>
            </a:r>
            <a:r>
              <a:rPr lang="en-US" dirty="0"/>
              <a:t>College Journal Film Competition: Best Film 2017, </a:t>
            </a:r>
            <a:r>
              <a:rPr lang="en-US" dirty="0" smtClean="0"/>
              <a:t>2018. Gallup </a:t>
            </a:r>
            <a:r>
              <a:rPr lang="en-US" dirty="0"/>
              <a:t>Route 66-Hour Film Contest: People’s </a:t>
            </a:r>
            <a:r>
              <a:rPr lang="en-US" dirty="0" smtClean="0"/>
              <a:t>Choice.</a:t>
            </a:r>
            <a:endParaRPr lang="en-US" dirty="0"/>
          </a:p>
          <a:p>
            <a:r>
              <a:rPr lang="en-US" dirty="0" smtClean="0"/>
              <a:t> </a:t>
            </a:r>
            <a:r>
              <a:rPr lang="en-US" dirty="0"/>
              <a:t>Student Learning Outcomes are reviewed and revised as needed, every Fall and Spring semester, including updates, upgrades and/or changes in textbooks, learning outcomes, objectives and measurement.  These changes are based on student interviews, surveys, and course assessment recommendations.</a:t>
            </a:r>
          </a:p>
          <a:p>
            <a:r>
              <a:rPr lang="en-US" dirty="0"/>
              <a:t>New Media students are advised by the New Media Advisor. </a:t>
            </a:r>
            <a:endParaRPr lang="en-US" dirty="0" smtClean="0"/>
          </a:p>
        </p:txBody>
      </p:sp>
      <p:sp>
        <p:nvSpPr>
          <p:cNvPr id="6" name="Text Placeholder 5"/>
          <p:cNvSpPr>
            <a:spLocks noGrp="1"/>
          </p:cNvSpPr>
          <p:nvPr>
            <p:ph type="body" sz="quarter" idx="3"/>
          </p:nvPr>
        </p:nvSpPr>
        <p:spPr>
          <a:xfrm>
            <a:off x="6815889" y="406798"/>
            <a:ext cx="5041232" cy="576262"/>
          </a:xfrm>
          <a:solidFill>
            <a:schemeClr val="accent2">
              <a:lumMod val="60000"/>
              <a:lumOff val="40000"/>
            </a:schemeClr>
          </a:solidFill>
        </p:spPr>
        <p:txBody>
          <a:bodyPr/>
          <a:lstStyle/>
          <a:p>
            <a:r>
              <a:rPr lang="en-US" b="1" dirty="0"/>
              <a:t>Findings &amp; Recommendations</a:t>
            </a:r>
          </a:p>
        </p:txBody>
      </p:sp>
      <p:sp>
        <p:nvSpPr>
          <p:cNvPr id="7" name="Content Placeholder 6"/>
          <p:cNvSpPr>
            <a:spLocks noGrp="1"/>
          </p:cNvSpPr>
          <p:nvPr>
            <p:ph sz="quarter" idx="4"/>
          </p:nvPr>
        </p:nvSpPr>
        <p:spPr>
          <a:xfrm>
            <a:off x="7074221" y="1104502"/>
            <a:ext cx="4506173" cy="5224380"/>
          </a:xfrm>
        </p:spPr>
        <p:txBody>
          <a:bodyPr>
            <a:normAutofit fontScale="62500" lnSpcReduction="20000"/>
          </a:bodyPr>
          <a:lstStyle/>
          <a:p>
            <a:r>
              <a:rPr lang="en-US" dirty="0"/>
              <a:t>The New Media program was developed in 2011, but because of limited resources related to personnel and space, it has been slow in building traction. </a:t>
            </a:r>
            <a:endParaRPr lang="en-US" dirty="0" smtClean="0"/>
          </a:p>
          <a:p>
            <a:r>
              <a:rPr lang="en-US" dirty="0"/>
              <a:t>The program’s enrollment has remained consistent over the past few years, but more growth needs to be achieved considering how much money has been </a:t>
            </a:r>
            <a:r>
              <a:rPr lang="en-US" dirty="0" smtClean="0"/>
              <a:t>invested.</a:t>
            </a:r>
          </a:p>
          <a:p>
            <a:r>
              <a:rPr lang="en-US" dirty="0" smtClean="0"/>
              <a:t>Graduation </a:t>
            </a:r>
            <a:r>
              <a:rPr lang="en-US" dirty="0"/>
              <a:t>rates have been shockingly low since the program was developed, which is something that needs considerable attention. </a:t>
            </a:r>
            <a:endParaRPr lang="en-US" dirty="0" smtClean="0"/>
          </a:p>
          <a:p>
            <a:r>
              <a:rPr lang="en-US" dirty="0" smtClean="0"/>
              <a:t>An advisory </a:t>
            </a:r>
            <a:r>
              <a:rPr lang="en-US" dirty="0"/>
              <a:t>board </a:t>
            </a:r>
            <a:r>
              <a:rPr lang="en-US" dirty="0" smtClean="0"/>
              <a:t>needs to be established </a:t>
            </a:r>
            <a:r>
              <a:rPr lang="en-US" dirty="0"/>
              <a:t>in order to increase program relevance and to monitor completion, retention and persistence </a:t>
            </a:r>
            <a:r>
              <a:rPr lang="en-US" dirty="0" smtClean="0"/>
              <a:t>rates.</a:t>
            </a:r>
          </a:p>
          <a:p>
            <a:r>
              <a:rPr lang="en-US" dirty="0" smtClean="0"/>
              <a:t>More </a:t>
            </a:r>
            <a:r>
              <a:rPr lang="en-US" dirty="0"/>
              <a:t>faculty would also help</a:t>
            </a:r>
            <a:r>
              <a:rPr lang="en-US" dirty="0" smtClean="0"/>
              <a:t>.</a:t>
            </a:r>
          </a:p>
          <a:p>
            <a:r>
              <a:rPr lang="en-US" dirty="0"/>
              <a:t>Current staff could help serve as adjunct faculty and the radio station could be used to help foster student learning</a:t>
            </a:r>
            <a:r>
              <a:rPr lang="en-US" dirty="0" smtClean="0"/>
              <a:t>.</a:t>
            </a:r>
          </a:p>
          <a:p>
            <a:r>
              <a:rPr lang="en-US" dirty="0" smtClean="0"/>
              <a:t>Students </a:t>
            </a:r>
            <a:r>
              <a:rPr lang="en-US" dirty="0"/>
              <a:t>have complained that courses are not offered in a timely manner that would allow them to </a:t>
            </a:r>
            <a:r>
              <a:rPr lang="en-US" dirty="0" smtClean="0"/>
              <a:t>graduate quickly. </a:t>
            </a:r>
            <a:endParaRPr lang="en-US" dirty="0"/>
          </a:p>
          <a:p>
            <a:pPr marL="0" indent="0">
              <a:buNone/>
            </a:pPr>
            <a:endParaRPr lang="en-US" dirty="0"/>
          </a:p>
          <a:p>
            <a:r>
              <a:rPr lang="en-US" dirty="0"/>
              <a:t>To be successful, the program must have more funding for equipment and more professors as dedicated as Hondo. </a:t>
            </a:r>
          </a:p>
        </p:txBody>
      </p:sp>
      <p:sp>
        <p:nvSpPr>
          <p:cNvPr id="8" name="Rectangle 7"/>
          <p:cNvSpPr/>
          <p:nvPr/>
        </p:nvSpPr>
        <p:spPr>
          <a:xfrm>
            <a:off x="228021" y="6425875"/>
            <a:ext cx="6846200" cy="307777"/>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1400" b="1" dirty="0" smtClean="0">
                <a:ln/>
                <a:solidFill>
                  <a:schemeClr val="accent4"/>
                </a:solidFill>
              </a:rPr>
              <a:t>Refer to the New Media  Program Review packet for more information.</a:t>
            </a:r>
            <a:endParaRPr lang="en-US" sz="1400" b="1" dirty="0">
              <a:ln/>
              <a:solidFill>
                <a:schemeClr val="accent4"/>
              </a:solidFill>
            </a:endParaRPr>
          </a:p>
        </p:txBody>
      </p:sp>
    </p:spTree>
    <p:extLst>
      <p:ext uri="{BB962C8B-B14F-4D97-AF65-F5344CB8AC3E}">
        <p14:creationId xmlns:p14="http://schemas.microsoft.com/office/powerpoint/2010/main" val="507511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2104" y="349312"/>
            <a:ext cx="9601200" cy="1485900"/>
          </a:xfrm>
        </p:spPr>
        <p:txBody>
          <a:bodyPr/>
          <a:lstStyle/>
          <a:p>
            <a:r>
              <a:rPr lang="en-US" b="1" dirty="0" smtClean="0"/>
              <a:t>Public Administration</a:t>
            </a:r>
            <a:endParaRPr lang="en-US" b="1" dirty="0"/>
          </a:p>
        </p:txBody>
      </p:sp>
      <p:sp>
        <p:nvSpPr>
          <p:cNvPr id="4" name="Text Placeholder 3"/>
          <p:cNvSpPr>
            <a:spLocks noGrp="1"/>
          </p:cNvSpPr>
          <p:nvPr>
            <p:ph type="body" idx="1"/>
          </p:nvPr>
        </p:nvSpPr>
        <p:spPr>
          <a:xfrm>
            <a:off x="940886" y="1092262"/>
            <a:ext cx="5700545" cy="576262"/>
          </a:xfrm>
          <a:solidFill>
            <a:schemeClr val="accent2">
              <a:lumMod val="60000"/>
              <a:lumOff val="40000"/>
            </a:schemeClr>
          </a:solidFill>
        </p:spPr>
        <p:txBody>
          <a:bodyPr/>
          <a:lstStyle/>
          <a:p>
            <a:r>
              <a:rPr lang="en-US" b="1" dirty="0"/>
              <a:t>Strengths</a:t>
            </a:r>
          </a:p>
        </p:txBody>
      </p:sp>
      <p:sp>
        <p:nvSpPr>
          <p:cNvPr id="5" name="Content Placeholder 4"/>
          <p:cNvSpPr>
            <a:spLocks noGrp="1"/>
          </p:cNvSpPr>
          <p:nvPr>
            <p:ph sz="half" idx="2"/>
          </p:nvPr>
        </p:nvSpPr>
        <p:spPr>
          <a:xfrm>
            <a:off x="782052" y="1704795"/>
            <a:ext cx="6142120" cy="4527093"/>
          </a:xfrm>
        </p:spPr>
        <p:txBody>
          <a:bodyPr>
            <a:normAutofit fontScale="92500" lnSpcReduction="10000"/>
          </a:bodyPr>
          <a:lstStyle/>
          <a:p>
            <a:r>
              <a:rPr lang="en-US" dirty="0"/>
              <a:t>Curricular changes were made in March, 2016 and approved by the Curriculum Committee in April, 2016.  The new graduation checklist has been incorporated and published in the NTU General Catalog for </a:t>
            </a:r>
            <a:r>
              <a:rPr lang="en-US" dirty="0" smtClean="0"/>
              <a:t>2016-2018.</a:t>
            </a:r>
          </a:p>
          <a:p>
            <a:r>
              <a:rPr lang="en-US" dirty="0" smtClean="0"/>
              <a:t>Faculty in the program are obtaining higher degrees. </a:t>
            </a:r>
          </a:p>
          <a:p>
            <a:r>
              <a:rPr lang="en-US" dirty="0"/>
              <a:t>A College of Business Club (COBC) was created and chartered in Fall of 2016. The club’s objectives are to promote all business programs, disseminate program information, retain business students, encourage and promote activities that enhance the business student’s self-esteem and culture </a:t>
            </a:r>
            <a:r>
              <a:rPr lang="en-US" dirty="0" smtClean="0"/>
              <a:t>identity.</a:t>
            </a:r>
            <a:r>
              <a:rPr lang="en-US" dirty="0"/>
              <a:t> </a:t>
            </a:r>
            <a:endParaRPr lang="en-US" dirty="0" smtClean="0"/>
          </a:p>
          <a:p>
            <a:r>
              <a:rPr lang="en-US" dirty="0" smtClean="0"/>
              <a:t>The </a:t>
            </a:r>
            <a:r>
              <a:rPr lang="en-US" dirty="0"/>
              <a:t>Public Administration program enriches NTU’s strategic plan by committing to academic excellence by providing leadership and educational support based on the Dine Philosophy of Education</a:t>
            </a:r>
            <a:r>
              <a:rPr lang="en-US" dirty="0" smtClean="0"/>
              <a:t>.</a:t>
            </a:r>
            <a:endParaRPr lang="en-US" dirty="0"/>
          </a:p>
        </p:txBody>
      </p:sp>
      <p:sp>
        <p:nvSpPr>
          <p:cNvPr id="6" name="Text Placeholder 5"/>
          <p:cNvSpPr>
            <a:spLocks noGrp="1"/>
          </p:cNvSpPr>
          <p:nvPr>
            <p:ph type="body" sz="quarter" idx="3"/>
          </p:nvPr>
        </p:nvSpPr>
        <p:spPr>
          <a:xfrm>
            <a:off x="6815889" y="406798"/>
            <a:ext cx="5041232" cy="576262"/>
          </a:xfrm>
          <a:solidFill>
            <a:schemeClr val="accent2">
              <a:lumMod val="60000"/>
              <a:lumOff val="40000"/>
            </a:schemeClr>
          </a:solidFill>
        </p:spPr>
        <p:txBody>
          <a:bodyPr/>
          <a:lstStyle/>
          <a:p>
            <a:r>
              <a:rPr lang="en-US" b="1" dirty="0"/>
              <a:t>Findings &amp; Recommendations</a:t>
            </a:r>
          </a:p>
        </p:txBody>
      </p:sp>
      <p:sp>
        <p:nvSpPr>
          <p:cNvPr id="7" name="Content Placeholder 6"/>
          <p:cNvSpPr>
            <a:spLocks noGrp="1"/>
          </p:cNvSpPr>
          <p:nvPr>
            <p:ph sz="quarter" idx="4"/>
          </p:nvPr>
        </p:nvSpPr>
        <p:spPr>
          <a:xfrm>
            <a:off x="7074221" y="1104502"/>
            <a:ext cx="4506173" cy="5224380"/>
          </a:xfrm>
        </p:spPr>
        <p:txBody>
          <a:bodyPr>
            <a:normAutofit fontScale="85000" lnSpcReduction="20000"/>
          </a:bodyPr>
          <a:lstStyle/>
          <a:p>
            <a:r>
              <a:rPr lang="en-US" dirty="0"/>
              <a:t>Based on the result of the Program Assessment review there is a need to change the goals of the Public Administration program, make it specific and measurable. </a:t>
            </a:r>
            <a:endParaRPr lang="en-US" dirty="0" smtClean="0"/>
          </a:p>
          <a:p>
            <a:r>
              <a:rPr lang="en-US" dirty="0"/>
              <a:t>What is the cost to run this program? How is this program funded? This program needs promoting and advertising to increase the enrollment especially when this program has good enrollment. </a:t>
            </a:r>
          </a:p>
          <a:p>
            <a:r>
              <a:rPr lang="en-US" dirty="0"/>
              <a:t>Enrollment is decreasing and student survey indicate there are no evening and weekend courses that are being offered. This is a program that is needed but has been neglected.  The professors are available, but lacking the recruitment for new students.</a:t>
            </a:r>
          </a:p>
          <a:p>
            <a:r>
              <a:rPr lang="en-US" dirty="0"/>
              <a:t>Financial data was not received for review.  In addition, program reviews should be conducted by faculty with full knowledge and background of the program</a:t>
            </a:r>
            <a:r>
              <a:rPr lang="en-US" dirty="0" smtClean="0"/>
              <a:t>.</a:t>
            </a:r>
          </a:p>
          <a:p>
            <a:r>
              <a:rPr lang="en-US" dirty="0" smtClean="0"/>
              <a:t>Need information on where students are obtaining employment. </a:t>
            </a:r>
            <a:endParaRPr lang="en-US" dirty="0"/>
          </a:p>
          <a:p>
            <a:pPr marL="0" indent="0">
              <a:buNone/>
            </a:pPr>
            <a:endParaRPr lang="en-US" dirty="0"/>
          </a:p>
        </p:txBody>
      </p:sp>
      <p:sp>
        <p:nvSpPr>
          <p:cNvPr id="8" name="Rectangle 7"/>
          <p:cNvSpPr/>
          <p:nvPr/>
        </p:nvSpPr>
        <p:spPr>
          <a:xfrm>
            <a:off x="643110" y="6450324"/>
            <a:ext cx="6846200" cy="307777"/>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1400" b="1" dirty="0" smtClean="0">
                <a:ln/>
                <a:solidFill>
                  <a:schemeClr val="accent4"/>
                </a:solidFill>
              </a:rPr>
              <a:t>Refer to the Public Administration Program Review packet for more information.</a:t>
            </a:r>
            <a:endParaRPr lang="en-US" sz="1400" b="1" dirty="0">
              <a:ln/>
              <a:solidFill>
                <a:schemeClr val="accent4"/>
              </a:solidFill>
            </a:endParaRPr>
          </a:p>
        </p:txBody>
      </p:sp>
    </p:spTree>
    <p:extLst>
      <p:ext uri="{BB962C8B-B14F-4D97-AF65-F5344CB8AC3E}">
        <p14:creationId xmlns:p14="http://schemas.microsoft.com/office/powerpoint/2010/main" val="2855379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294" y="136088"/>
            <a:ext cx="9601200" cy="1485900"/>
          </a:xfrm>
        </p:spPr>
        <p:txBody>
          <a:bodyPr/>
          <a:lstStyle/>
          <a:p>
            <a:r>
              <a:rPr lang="en-US" b="1" dirty="0"/>
              <a:t>Industrial Engineering</a:t>
            </a:r>
          </a:p>
        </p:txBody>
      </p:sp>
      <p:sp>
        <p:nvSpPr>
          <p:cNvPr id="13" name="Text Placeholder 3"/>
          <p:cNvSpPr>
            <a:spLocks noGrp="1"/>
          </p:cNvSpPr>
          <p:nvPr>
            <p:ph type="body" idx="1"/>
          </p:nvPr>
        </p:nvSpPr>
        <p:spPr>
          <a:xfrm>
            <a:off x="860258" y="694080"/>
            <a:ext cx="4443984" cy="823912"/>
          </a:xfrm>
          <a:solidFill>
            <a:schemeClr val="accent2">
              <a:lumMod val="60000"/>
              <a:lumOff val="40000"/>
            </a:schemeClr>
          </a:solidFill>
        </p:spPr>
        <p:txBody>
          <a:bodyPr/>
          <a:lstStyle/>
          <a:p>
            <a:r>
              <a:rPr lang="en-US" b="1" dirty="0"/>
              <a:t>Strengths</a:t>
            </a:r>
          </a:p>
        </p:txBody>
      </p:sp>
      <p:sp>
        <p:nvSpPr>
          <p:cNvPr id="3" name="Content Placeholder 2"/>
          <p:cNvSpPr>
            <a:spLocks noGrp="1"/>
          </p:cNvSpPr>
          <p:nvPr>
            <p:ph sz="half" idx="2"/>
          </p:nvPr>
        </p:nvSpPr>
        <p:spPr/>
        <p:txBody>
          <a:bodyPr/>
          <a:lstStyle/>
          <a:p>
            <a:endParaRPr lang="en-US" dirty="0"/>
          </a:p>
          <a:p>
            <a:endParaRPr lang="en-US" dirty="0"/>
          </a:p>
        </p:txBody>
      </p:sp>
      <p:sp>
        <p:nvSpPr>
          <p:cNvPr id="14" name="Text Placeholder 5"/>
          <p:cNvSpPr>
            <a:spLocks noGrp="1"/>
          </p:cNvSpPr>
          <p:nvPr>
            <p:ph type="body" sz="quarter" idx="3"/>
          </p:nvPr>
        </p:nvSpPr>
        <p:spPr>
          <a:xfrm>
            <a:off x="7252924" y="248010"/>
            <a:ext cx="4443984" cy="823912"/>
          </a:xfrm>
          <a:solidFill>
            <a:schemeClr val="accent2">
              <a:lumMod val="60000"/>
              <a:lumOff val="40000"/>
            </a:schemeClr>
          </a:solidFill>
        </p:spPr>
        <p:txBody>
          <a:bodyPr/>
          <a:lstStyle/>
          <a:p>
            <a:r>
              <a:rPr lang="en-US" b="1" dirty="0"/>
              <a:t>Findings &amp; Recommendations</a:t>
            </a:r>
          </a:p>
        </p:txBody>
      </p:sp>
      <p:sp>
        <p:nvSpPr>
          <p:cNvPr id="10" name="Content Placeholder 9"/>
          <p:cNvSpPr>
            <a:spLocks noGrp="1"/>
          </p:cNvSpPr>
          <p:nvPr>
            <p:ph sz="quarter" idx="4"/>
          </p:nvPr>
        </p:nvSpPr>
        <p:spPr>
          <a:xfrm>
            <a:off x="6883851" y="1125555"/>
            <a:ext cx="5135696" cy="5329387"/>
          </a:xfrm>
        </p:spPr>
        <p:txBody>
          <a:bodyPr>
            <a:noAutofit/>
          </a:bodyPr>
          <a:lstStyle/>
          <a:p>
            <a:r>
              <a:rPr lang="en-US" sz="1400" dirty="0"/>
              <a:t>Students have been taking classes on a casual ‘when I want, what I want’ basis. Currently </a:t>
            </a:r>
            <a:r>
              <a:rPr lang="en-US" sz="1400" dirty="0" smtClean="0"/>
              <a:t>faculty </a:t>
            </a:r>
            <a:r>
              <a:rPr lang="en-US" sz="1400" dirty="0"/>
              <a:t>are trying to get students lined up into cohorts by having them take the lowest level courses on their checklists that they have not taken</a:t>
            </a:r>
            <a:r>
              <a:rPr lang="en-US" sz="1400" dirty="0" smtClean="0"/>
              <a:t>.</a:t>
            </a:r>
          </a:p>
          <a:p>
            <a:r>
              <a:rPr lang="en-US" sz="1400" dirty="0" smtClean="0"/>
              <a:t>The program </a:t>
            </a:r>
            <a:r>
              <a:rPr lang="en-US" sz="1400" dirty="0"/>
              <a:t>mostly uses Tech 322 and Tech 325 for classes. These two spaces are extremely closely scheduled. For example in the present semester there would only have been space for one more class in the Monday through Thursday time frame. There are a total of twenty four classes scheduled through the week. </a:t>
            </a:r>
            <a:endParaRPr lang="en-US" sz="1400" dirty="0" smtClean="0"/>
          </a:p>
          <a:p>
            <a:r>
              <a:rPr lang="en-US" sz="1400" dirty="0"/>
              <a:t>These same rooms contain eight cubicles in use for offices.</a:t>
            </a:r>
          </a:p>
          <a:p>
            <a:r>
              <a:rPr lang="en-US" sz="1400" dirty="0"/>
              <a:t>What is the cost to run this program? How is this program funded? </a:t>
            </a:r>
            <a:endParaRPr lang="en-US" sz="1400" dirty="0" smtClean="0"/>
          </a:p>
          <a:p>
            <a:r>
              <a:rPr lang="en-US" sz="1400" dirty="0" smtClean="0"/>
              <a:t>This </a:t>
            </a:r>
            <a:r>
              <a:rPr lang="en-US" sz="1400" dirty="0"/>
              <a:t>program needs promoting and advertising to increase the enrollment especially when NTU is ABET approved. </a:t>
            </a:r>
          </a:p>
          <a:p>
            <a:r>
              <a:rPr lang="en-US" sz="1400" dirty="0" smtClean="0"/>
              <a:t> Datasets should not be conflicting and most current figures should be reported. </a:t>
            </a:r>
          </a:p>
          <a:p>
            <a:r>
              <a:rPr lang="en-US" sz="1400" dirty="0" smtClean="0"/>
              <a:t>There is no program budget. Program evaluators need to see if the program is underfunded, or what the net expenses are per student. Adjusting these values may significantly impact student success and program effectiveness. </a:t>
            </a:r>
            <a:endParaRPr lang="en-US" sz="1400" dirty="0"/>
          </a:p>
        </p:txBody>
      </p:sp>
      <p:sp>
        <p:nvSpPr>
          <p:cNvPr id="11" name="Content Placeholder 9"/>
          <p:cNvSpPr txBox="1">
            <a:spLocks/>
          </p:cNvSpPr>
          <p:nvPr/>
        </p:nvSpPr>
        <p:spPr>
          <a:xfrm>
            <a:off x="1108910" y="3519832"/>
            <a:ext cx="4443984" cy="2562193"/>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endParaRPr lang="en-US" dirty="0"/>
          </a:p>
        </p:txBody>
      </p:sp>
      <p:sp>
        <p:nvSpPr>
          <p:cNvPr id="9" name="Rectangle 8"/>
          <p:cNvSpPr/>
          <p:nvPr/>
        </p:nvSpPr>
        <p:spPr>
          <a:xfrm>
            <a:off x="5124874" y="6303576"/>
            <a:ext cx="6846200" cy="307777"/>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1400" b="1" dirty="0" smtClean="0">
                <a:ln/>
                <a:solidFill>
                  <a:schemeClr val="accent4"/>
                </a:solidFill>
              </a:rPr>
              <a:t>Refer to the Industrial Engineering Program Review packet for more information.</a:t>
            </a:r>
            <a:endParaRPr lang="en-US" sz="1400" b="1" dirty="0">
              <a:ln/>
              <a:solidFill>
                <a:schemeClr val="accent4"/>
              </a:solidFill>
            </a:endParaRPr>
          </a:p>
        </p:txBody>
      </p:sp>
      <p:sp>
        <p:nvSpPr>
          <p:cNvPr id="4" name="Rectangle 3"/>
          <p:cNvSpPr/>
          <p:nvPr/>
        </p:nvSpPr>
        <p:spPr>
          <a:xfrm>
            <a:off x="752294" y="1517992"/>
            <a:ext cx="6096000" cy="5262979"/>
          </a:xfrm>
          <a:custGeom>
            <a:avLst/>
            <a:gdLst>
              <a:gd name="connsiteX0" fmla="*/ 0 w 6096000"/>
              <a:gd name="connsiteY0" fmla="*/ 0 h 5262979"/>
              <a:gd name="connsiteX1" fmla="*/ 6096000 w 6096000"/>
              <a:gd name="connsiteY1" fmla="*/ 0 h 5262979"/>
              <a:gd name="connsiteX2" fmla="*/ 6096000 w 6096000"/>
              <a:gd name="connsiteY2" fmla="*/ 5262979 h 5262979"/>
              <a:gd name="connsiteX3" fmla="*/ 0 w 6096000"/>
              <a:gd name="connsiteY3" fmla="*/ 5262979 h 5262979"/>
              <a:gd name="connsiteX4" fmla="*/ 0 w 6096000"/>
              <a:gd name="connsiteY4" fmla="*/ 0 h 5262979"/>
              <a:gd name="connsiteX0" fmla="*/ 0 w 6096000"/>
              <a:gd name="connsiteY0" fmla="*/ 0 h 5262979"/>
              <a:gd name="connsiteX1" fmla="*/ 6096000 w 6096000"/>
              <a:gd name="connsiteY1" fmla="*/ 0 h 5262979"/>
              <a:gd name="connsiteX2" fmla="*/ 6092063 w 6096000"/>
              <a:gd name="connsiteY2" fmla="*/ 2892163 h 5262979"/>
              <a:gd name="connsiteX3" fmla="*/ 6096000 w 6096000"/>
              <a:gd name="connsiteY3" fmla="*/ 5262979 h 5262979"/>
              <a:gd name="connsiteX4" fmla="*/ 0 w 6096000"/>
              <a:gd name="connsiteY4" fmla="*/ 5262979 h 5262979"/>
              <a:gd name="connsiteX5" fmla="*/ 0 w 6096000"/>
              <a:gd name="connsiteY5" fmla="*/ 0 h 5262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5262979">
                <a:moveTo>
                  <a:pt x="0" y="0"/>
                </a:moveTo>
                <a:lnTo>
                  <a:pt x="6096000" y="0"/>
                </a:lnTo>
                <a:cubicBezTo>
                  <a:pt x="6094688" y="964054"/>
                  <a:pt x="6093375" y="1928109"/>
                  <a:pt x="6092063" y="2892163"/>
                </a:cubicBezTo>
                <a:cubicBezTo>
                  <a:pt x="6093375" y="3682435"/>
                  <a:pt x="6094688" y="4472707"/>
                  <a:pt x="6096000" y="5262979"/>
                </a:cubicBezTo>
                <a:lnTo>
                  <a:pt x="0" y="5262979"/>
                </a:lnTo>
                <a:lnTo>
                  <a:pt x="0" y="0"/>
                </a:lnTo>
                <a:close/>
              </a:path>
            </a:pathLst>
          </a:custGeom>
        </p:spPr>
        <p:txBody>
          <a:bodyPr>
            <a:spAutoFit/>
          </a:bodyPr>
          <a:lstStyle/>
          <a:p>
            <a:pPr marL="171450" indent="-171450">
              <a:buFont typeface="Wingdings" panose="05000000000000000000" pitchFamily="2" charset="2"/>
              <a:buChar char="§"/>
            </a:pPr>
            <a:r>
              <a:rPr lang="en-US" sz="1400" dirty="0"/>
              <a:t>The Industrial Engineering Program mission is well aligned to the university’s mission and strategic plan.</a:t>
            </a:r>
          </a:p>
          <a:p>
            <a:pPr marL="171450" indent="-171450">
              <a:buFont typeface="Wingdings" panose="05000000000000000000" pitchFamily="2" charset="2"/>
              <a:buChar char="§"/>
            </a:pPr>
            <a:r>
              <a:rPr lang="en-US" sz="1400" dirty="0"/>
              <a:t>The program provides value to the Diné community through research, community engagement, service learning, and activities designed to foster cultural and environmental preservation and sustainable economic development.  This includes success in gaining relevant and fulfilling employment and the readiness to pursue graduate education.</a:t>
            </a:r>
          </a:p>
          <a:p>
            <a:pPr marL="171450" indent="-171450">
              <a:buFont typeface="Wingdings" panose="05000000000000000000" pitchFamily="2" charset="2"/>
              <a:buChar char="§"/>
            </a:pPr>
            <a:r>
              <a:rPr lang="en-US" sz="1400" dirty="0"/>
              <a:t>The curriculum has just been updated for Industrial Engineering, Electrical Engineering, Engineering Technology and Pre-Engineering to better align the order in which courses are taken so that there is less conflict about when courses should be offered. </a:t>
            </a:r>
          </a:p>
          <a:p>
            <a:pPr marL="171450" indent="-171450">
              <a:buFont typeface="Wingdings" panose="05000000000000000000" pitchFamily="2" charset="2"/>
              <a:buChar char="§"/>
            </a:pPr>
            <a:r>
              <a:rPr lang="en-US" sz="1400" dirty="0"/>
              <a:t>ABET Accreditation, anticipated in the summer of 2018, will help in the growth of the program. We have had students who decided to transfer to other schools because we were not accredited. Accreditation will make us one of only two schools in New Mexico with an Industrial Engineering program.</a:t>
            </a:r>
          </a:p>
          <a:p>
            <a:pPr marL="171450" indent="-171450">
              <a:buFont typeface="Wingdings" panose="05000000000000000000" pitchFamily="2" charset="2"/>
              <a:buChar char="§"/>
            </a:pPr>
            <a:r>
              <a:rPr lang="en-US" sz="1400" dirty="0"/>
              <a:t>The program anticipates being able to do outreach with local industry, some of whom have been deliberately sitting on the sidelines until our accreditation was completed. </a:t>
            </a:r>
          </a:p>
          <a:p>
            <a:pPr marL="171450" indent="-171450">
              <a:buFont typeface="Wingdings" panose="05000000000000000000" pitchFamily="2" charset="2"/>
              <a:buChar char="§"/>
            </a:pPr>
            <a:r>
              <a:rPr lang="en-US" sz="1400" dirty="0"/>
              <a:t>The program offered grants for IE and EE scholarships and for a summer camp. They offered a summer camp this summer for Many Farms High School students, which combines dual instruction and social activities for the students. </a:t>
            </a:r>
          </a:p>
          <a:p>
            <a:pPr marL="171450" indent="-171450">
              <a:buFont typeface="Wingdings" panose="05000000000000000000" pitchFamily="2" charset="2"/>
              <a:buChar char="§"/>
            </a:pPr>
            <a:r>
              <a:rPr lang="en-US" sz="1400" dirty="0"/>
              <a:t>The program has great faculty and collaboration. </a:t>
            </a:r>
          </a:p>
        </p:txBody>
      </p:sp>
    </p:spTree>
    <p:extLst>
      <p:ext uri="{BB962C8B-B14F-4D97-AF65-F5344CB8AC3E}">
        <p14:creationId xmlns:p14="http://schemas.microsoft.com/office/powerpoint/2010/main" val="5311987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2447" y="433136"/>
            <a:ext cx="9601200" cy="1485900"/>
          </a:xfrm>
        </p:spPr>
        <p:txBody>
          <a:bodyPr/>
          <a:lstStyle/>
          <a:p>
            <a:r>
              <a:rPr lang="en-US" b="1" dirty="0" smtClean="0"/>
              <a:t>Overview of Strengths</a:t>
            </a:r>
            <a:endParaRPr lang="en-US" b="1" dirty="0"/>
          </a:p>
        </p:txBody>
      </p:sp>
      <p:sp>
        <p:nvSpPr>
          <p:cNvPr id="4" name="Content Placeholder 3"/>
          <p:cNvSpPr>
            <a:spLocks noGrp="1"/>
          </p:cNvSpPr>
          <p:nvPr>
            <p:ph sz="half" idx="2"/>
          </p:nvPr>
        </p:nvSpPr>
        <p:spPr>
          <a:xfrm>
            <a:off x="932447" y="1456205"/>
            <a:ext cx="6310563" cy="4697947"/>
          </a:xfrm>
        </p:spPr>
        <p:txBody>
          <a:bodyPr>
            <a:normAutofit fontScale="85000" lnSpcReduction="20000"/>
          </a:bodyPr>
          <a:lstStyle/>
          <a:p>
            <a:r>
              <a:rPr lang="en-US" sz="2800" dirty="0" smtClean="0"/>
              <a:t>A majority of faculty collaborated, communicated, and coordinated. </a:t>
            </a:r>
          </a:p>
          <a:p>
            <a:r>
              <a:rPr lang="en-US" sz="2800" dirty="0" smtClean="0"/>
              <a:t>The program shows pedagogical innovation.</a:t>
            </a:r>
          </a:p>
          <a:p>
            <a:r>
              <a:rPr lang="en-US" sz="2800" dirty="0" smtClean="0"/>
              <a:t>The program audited the program and course curriculum and deliveries.</a:t>
            </a:r>
          </a:p>
          <a:p>
            <a:r>
              <a:rPr lang="en-US" sz="2800" dirty="0" smtClean="0"/>
              <a:t>Adding new marketable program recommendations </a:t>
            </a:r>
          </a:p>
          <a:p>
            <a:r>
              <a:rPr lang="en-US" sz="2800" dirty="0" smtClean="0"/>
              <a:t>Future vision for programs.</a:t>
            </a:r>
          </a:p>
          <a:p>
            <a:r>
              <a:rPr lang="en-US" sz="2800" dirty="0" smtClean="0"/>
              <a:t>Instructional changes.</a:t>
            </a:r>
          </a:p>
          <a:p>
            <a:r>
              <a:rPr lang="en-US" sz="2800" dirty="0" smtClean="0"/>
              <a:t>Curriculum or program changes.</a:t>
            </a:r>
          </a:p>
          <a:p>
            <a:r>
              <a:rPr lang="en-US" sz="2800" dirty="0" smtClean="0"/>
              <a:t>Operational funding request.</a:t>
            </a:r>
          </a:p>
          <a:p>
            <a:r>
              <a:rPr lang="en-US" sz="2800" dirty="0" smtClean="0"/>
              <a:t>Documented program reviews. </a:t>
            </a:r>
          </a:p>
        </p:txBody>
      </p:sp>
      <p:pic>
        <p:nvPicPr>
          <p:cNvPr id="7" name="Content Placeholder 6"/>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7225632" y="360947"/>
            <a:ext cx="4445000" cy="2499062"/>
          </a:xfrm>
          <a:ln w="38100">
            <a:solidFill>
              <a:schemeClr val="accent2">
                <a:lumMod val="60000"/>
                <a:lumOff val="40000"/>
              </a:schemeClr>
            </a:solidFill>
          </a:ln>
        </p:spPr>
      </p:pic>
    </p:spTree>
    <p:extLst>
      <p:ext uri="{BB962C8B-B14F-4D97-AF65-F5344CB8AC3E}">
        <p14:creationId xmlns:p14="http://schemas.microsoft.com/office/powerpoint/2010/main" val="28066649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226" y="378995"/>
            <a:ext cx="9601200" cy="1485900"/>
          </a:xfrm>
        </p:spPr>
        <p:txBody>
          <a:bodyPr/>
          <a:lstStyle/>
          <a:p>
            <a:r>
              <a:rPr lang="en-US" b="1" dirty="0" smtClean="0"/>
              <a:t>Overview of Challenges</a:t>
            </a:r>
            <a:endParaRPr lang="en-US" b="1" dirty="0"/>
          </a:p>
        </p:txBody>
      </p:sp>
      <p:sp>
        <p:nvSpPr>
          <p:cNvPr id="3" name="Content Placeholder 2"/>
          <p:cNvSpPr>
            <a:spLocks noGrp="1"/>
          </p:cNvSpPr>
          <p:nvPr>
            <p:ph idx="1"/>
          </p:nvPr>
        </p:nvSpPr>
        <p:spPr>
          <a:xfrm>
            <a:off x="896353" y="1497931"/>
            <a:ext cx="9601200" cy="4860757"/>
          </a:xfrm>
        </p:spPr>
        <p:txBody>
          <a:bodyPr>
            <a:normAutofit fontScale="92500"/>
          </a:bodyPr>
          <a:lstStyle/>
          <a:p>
            <a:r>
              <a:rPr lang="en-US" dirty="0" smtClean="0"/>
              <a:t>Follow-up on ensuring Programs are current and need to ensure student learning at all times. </a:t>
            </a:r>
          </a:p>
          <a:p>
            <a:r>
              <a:rPr lang="en-US" dirty="0" smtClean="0"/>
              <a:t>Program Reviews need to be a solid force in decision making when program budgets are determined. </a:t>
            </a:r>
          </a:p>
          <a:p>
            <a:r>
              <a:rPr lang="en-US" dirty="0" smtClean="0"/>
              <a:t>Obtaining Data – Program Budget, Revenue Generated, Program Cost, and main program Funding Source.</a:t>
            </a:r>
          </a:p>
          <a:p>
            <a:r>
              <a:rPr lang="en-US" dirty="0" smtClean="0"/>
              <a:t>Time consuming and failure to meet deadlines/delays</a:t>
            </a:r>
          </a:p>
          <a:p>
            <a:r>
              <a:rPr lang="en-US" dirty="0" smtClean="0"/>
              <a:t>Unrealistic expectations for additional resources</a:t>
            </a:r>
          </a:p>
          <a:p>
            <a:r>
              <a:rPr lang="en-US" dirty="0" smtClean="0"/>
              <a:t>Understanding that the findings and recommendations are advisory, and non-binding</a:t>
            </a:r>
          </a:p>
          <a:p>
            <a:r>
              <a:rPr lang="en-US" dirty="0" smtClean="0"/>
              <a:t>Academic Advising needs to be evaluated and look at best practices, student need and program of study needs to be followed for students to stay on track. </a:t>
            </a:r>
          </a:p>
          <a:p>
            <a:r>
              <a:rPr lang="en-US" dirty="0" smtClean="0"/>
              <a:t>Establish be recruitment plan to focus on programs. </a:t>
            </a:r>
          </a:p>
          <a:p>
            <a:r>
              <a:rPr lang="en-US" dirty="0" smtClean="0"/>
              <a:t>Establish a network of surrounding employers by programs. </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07442" y="4680033"/>
            <a:ext cx="2276475" cy="2009775"/>
          </a:xfrm>
          <a:prstGeom prst="rect">
            <a:avLst/>
          </a:prstGeom>
          <a:ln w="38100">
            <a:solidFill>
              <a:schemeClr val="accent2">
                <a:lumMod val="60000"/>
                <a:lumOff val="40000"/>
              </a:schemeClr>
            </a:solidFill>
          </a:ln>
        </p:spPr>
      </p:pic>
    </p:spTree>
    <p:extLst>
      <p:ext uri="{BB962C8B-B14F-4D97-AF65-F5344CB8AC3E}">
        <p14:creationId xmlns:p14="http://schemas.microsoft.com/office/powerpoint/2010/main" val="41931032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ent Arrow 12"/>
          <p:cNvSpPr/>
          <p:nvPr/>
        </p:nvSpPr>
        <p:spPr>
          <a:xfrm rot="10800000" flipV="1">
            <a:off x="8665743" y="4235293"/>
            <a:ext cx="3063994" cy="1679508"/>
          </a:xfrm>
          <a:prstGeom prst="ben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806116" y="240440"/>
            <a:ext cx="9601200" cy="1485900"/>
          </a:xfrm>
        </p:spPr>
        <p:txBody>
          <a:bodyPr/>
          <a:lstStyle/>
          <a:p>
            <a:r>
              <a:rPr lang="en-US" b="1" dirty="0" smtClean="0"/>
              <a:t>Additional Information</a:t>
            </a:r>
            <a:endParaRPr lang="en-US" b="1" dirty="0"/>
          </a:p>
        </p:txBody>
      </p:sp>
      <p:sp>
        <p:nvSpPr>
          <p:cNvPr id="3" name="Content Placeholder 2"/>
          <p:cNvSpPr>
            <a:spLocks noGrp="1"/>
          </p:cNvSpPr>
          <p:nvPr>
            <p:ph idx="1"/>
          </p:nvPr>
        </p:nvSpPr>
        <p:spPr>
          <a:xfrm>
            <a:off x="733926" y="1103437"/>
            <a:ext cx="9498932" cy="5275847"/>
          </a:xfrm>
        </p:spPr>
        <p:txBody>
          <a:bodyPr>
            <a:noAutofit/>
          </a:bodyPr>
          <a:lstStyle/>
          <a:p>
            <a:r>
              <a:rPr lang="en-US" sz="1800" dirty="0" smtClean="0"/>
              <a:t>The program review process is described on the NTU Policies + Docs at </a:t>
            </a:r>
            <a:r>
              <a:rPr lang="en-US" sz="1800" dirty="0" err="1" smtClean="0"/>
              <a:t>url</a:t>
            </a:r>
            <a:r>
              <a:rPr lang="en-US" sz="1800" dirty="0"/>
              <a:t> </a:t>
            </a:r>
            <a:r>
              <a:rPr lang="en-US" sz="1800" dirty="0">
                <a:hlinkClick r:id="rId3"/>
              </a:rPr>
              <a:t>http://</a:t>
            </a:r>
            <a:r>
              <a:rPr lang="en-US" sz="1800" dirty="0" smtClean="0">
                <a:hlinkClick r:id="rId3"/>
              </a:rPr>
              <a:t>www.navajotech.edu/faculty-staff/policies-docs</a:t>
            </a:r>
            <a:r>
              <a:rPr lang="en-US" sz="1800" dirty="0" smtClean="0"/>
              <a:t>.</a:t>
            </a:r>
          </a:p>
          <a:p>
            <a:pPr fontAlgn="t"/>
            <a:r>
              <a:rPr lang="en-US" sz="1800" dirty="0" smtClean="0"/>
              <a:t>Higher Learning Commission (HLC) – </a:t>
            </a:r>
            <a:r>
              <a:rPr lang="en-US" sz="1800" dirty="0" smtClean="0">
                <a:hlinkClick r:id="rId4"/>
              </a:rPr>
              <a:t>Policy Title : Criteria for Accreditation Number: CRRT.B.10.010</a:t>
            </a:r>
            <a:r>
              <a:rPr lang="en-US" sz="1800" dirty="0" smtClean="0"/>
              <a:t>- </a:t>
            </a:r>
          </a:p>
          <a:p>
            <a:pPr fontAlgn="t"/>
            <a:r>
              <a:rPr lang="en-US" sz="1800" dirty="0" smtClean="0"/>
              <a:t>Criterion </a:t>
            </a:r>
            <a:r>
              <a:rPr lang="en-US" sz="1800" dirty="0"/>
              <a:t>4. Teaching and Learning: Evaluation and </a:t>
            </a:r>
            <a:r>
              <a:rPr lang="en-US" sz="1800" dirty="0" smtClean="0"/>
              <a:t>Improvement. The </a:t>
            </a:r>
            <a:r>
              <a:rPr lang="en-US" sz="1800" dirty="0"/>
              <a:t>institution demonstrates responsibility for the quality of its educational programs, learning environments, and support services, and it evaluates their effectiveness for student learning through processes designed to promote continuous </a:t>
            </a:r>
            <a:r>
              <a:rPr lang="en-US" sz="1800" dirty="0" smtClean="0"/>
              <a:t>improvement. </a:t>
            </a:r>
          </a:p>
          <a:p>
            <a:pPr lvl="1"/>
            <a:r>
              <a:rPr lang="en-US" sz="1800" dirty="0" smtClean="0"/>
              <a:t>Core Components </a:t>
            </a:r>
          </a:p>
          <a:p>
            <a:pPr lvl="2"/>
            <a:r>
              <a:rPr lang="en-US" dirty="0" smtClean="0"/>
              <a:t>4.A</a:t>
            </a:r>
            <a:r>
              <a:rPr lang="en-US" dirty="0"/>
              <a:t>. The institution demonstrates responsibility for the quality of its educational </a:t>
            </a:r>
            <a:r>
              <a:rPr lang="en-US" dirty="0" smtClean="0"/>
              <a:t>programs.</a:t>
            </a:r>
          </a:p>
          <a:p>
            <a:pPr lvl="2"/>
            <a:r>
              <a:rPr lang="en-US" dirty="0" smtClean="0"/>
              <a:t>1.  The </a:t>
            </a:r>
            <a:r>
              <a:rPr lang="en-US" dirty="0"/>
              <a:t>institution maintains a practice of regular </a:t>
            </a:r>
            <a:r>
              <a:rPr lang="en-US" dirty="0">
                <a:solidFill>
                  <a:schemeClr val="accent2">
                    <a:lumMod val="75000"/>
                  </a:schemeClr>
                </a:solidFill>
              </a:rPr>
              <a:t>program </a:t>
            </a:r>
            <a:r>
              <a:rPr lang="en-US" dirty="0" smtClean="0">
                <a:solidFill>
                  <a:schemeClr val="accent2">
                    <a:lumMod val="75000"/>
                  </a:schemeClr>
                </a:solidFill>
              </a:rPr>
              <a:t>reviews.</a:t>
            </a:r>
            <a:endParaRPr lang="en-US" dirty="0"/>
          </a:p>
          <a:p>
            <a:r>
              <a:rPr lang="en-US" sz="1800" dirty="0" smtClean="0"/>
              <a:t>Criterion </a:t>
            </a:r>
            <a:r>
              <a:rPr lang="en-US" sz="1800" dirty="0"/>
              <a:t>5. Resources, Planning, and Institutional </a:t>
            </a:r>
            <a:r>
              <a:rPr lang="en-US" sz="1800" dirty="0" smtClean="0"/>
              <a:t>Effectiveness. The </a:t>
            </a:r>
            <a:r>
              <a:rPr lang="en-US" sz="1800" dirty="0"/>
              <a:t>institution’s resources, structures, and processes are sufficient to fulfill its mission, improve the quality of its educational offerings, and respond to future challenges and opportunities. The institution plans for the future</a:t>
            </a:r>
            <a:r>
              <a:rPr lang="en-US" sz="1800" dirty="0" smtClean="0"/>
              <a:t>.</a:t>
            </a:r>
            <a:endParaRPr lang="en-US" sz="1800" dirty="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31969" y="367683"/>
            <a:ext cx="1997768" cy="1014739"/>
          </a:xfrm>
          <a:prstGeom prst="rect">
            <a:avLst/>
          </a:prstGeom>
          <a:solidFill>
            <a:schemeClr val="accent2">
              <a:lumMod val="60000"/>
              <a:lumOff val="40000"/>
            </a:schemeClr>
          </a:solidFill>
          <a:ln w="38100">
            <a:solidFill>
              <a:schemeClr val="tx1"/>
            </a:solid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731969" y="5914801"/>
            <a:ext cx="2262463" cy="844751"/>
          </a:xfrm>
          <a:prstGeom prst="rect">
            <a:avLst/>
          </a:prstGeom>
          <a:ln w="38100">
            <a:solidFill>
              <a:schemeClr val="accent2">
                <a:lumMod val="60000"/>
                <a:lumOff val="40000"/>
              </a:schemeClr>
            </a:solidFill>
          </a:ln>
        </p:spPr>
      </p:pic>
    </p:spTree>
    <p:extLst>
      <p:ext uri="{BB962C8B-B14F-4D97-AF65-F5344CB8AC3E}">
        <p14:creationId xmlns:p14="http://schemas.microsoft.com/office/powerpoint/2010/main" val="45018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Members</a:t>
            </a:r>
            <a:endParaRPr lang="en-US" b="1" dirty="0"/>
          </a:p>
        </p:txBody>
      </p:sp>
      <p:sp>
        <p:nvSpPr>
          <p:cNvPr id="5" name="Content Placeholder 4"/>
          <p:cNvSpPr txBox="1">
            <a:spLocks noGrp="1"/>
          </p:cNvSpPr>
          <p:nvPr>
            <p:ph sz="half" idx="1"/>
          </p:nvPr>
        </p:nvSpPr>
        <p:spPr>
          <a:xfrm>
            <a:off x="862640" y="1860258"/>
            <a:ext cx="11045108" cy="4773999"/>
          </a:xfrm>
          <a:prstGeom prst="rect">
            <a:avLst/>
          </a:prstGeom>
          <a:noFill/>
        </p:spPr>
        <p:txBody>
          <a:bodyPr wrap="square" rtlCol="0">
            <a:spAutoFit/>
          </a:bodyPr>
          <a:lstStyle/>
          <a:p>
            <a:pPr marL="0" indent="0">
              <a:buNone/>
            </a:pPr>
            <a:r>
              <a:rPr lang="en-US" sz="2400" b="1" dirty="0" smtClean="0">
                <a:solidFill>
                  <a:schemeClr val="bg1">
                    <a:lumMod val="50000"/>
                  </a:schemeClr>
                </a:solidFill>
              </a:rPr>
              <a:t>Committee on Instructional Effectiveness (CIE): 2017-18</a:t>
            </a:r>
          </a:p>
          <a:p>
            <a:pPr>
              <a:lnSpc>
                <a:spcPct val="100000"/>
              </a:lnSpc>
              <a:spcBef>
                <a:spcPts val="0"/>
              </a:spcBef>
              <a:spcAft>
                <a:spcPts val="0"/>
              </a:spcAft>
              <a:buFont typeface="Wingdings" panose="05000000000000000000" pitchFamily="2" charset="2"/>
              <a:buChar char="§"/>
            </a:pPr>
            <a:r>
              <a:rPr lang="en-US" sz="2800" dirty="0"/>
              <a:t>Dean </a:t>
            </a:r>
            <a:r>
              <a:rPr lang="en-US" sz="2800" dirty="0" err="1"/>
              <a:t>Jerlynn</a:t>
            </a:r>
            <a:r>
              <a:rPr lang="en-US" sz="2800" dirty="0"/>
              <a:t> Henry, Dean of Student Services - </a:t>
            </a:r>
            <a:r>
              <a:rPr lang="en-US" sz="2800" dirty="0" smtClean="0"/>
              <a:t>Co-Chairperson</a:t>
            </a:r>
          </a:p>
          <a:p>
            <a:pPr>
              <a:lnSpc>
                <a:spcPct val="100000"/>
              </a:lnSpc>
              <a:spcBef>
                <a:spcPts val="0"/>
              </a:spcBef>
              <a:spcAft>
                <a:spcPts val="0"/>
              </a:spcAft>
              <a:buFont typeface="Wingdings" panose="05000000000000000000" pitchFamily="2" charset="2"/>
              <a:buChar char="§"/>
            </a:pPr>
            <a:r>
              <a:rPr lang="en-US" sz="2800" dirty="0" smtClean="0"/>
              <a:t>Dr</a:t>
            </a:r>
            <a:r>
              <a:rPr lang="en-US" sz="2800" dirty="0"/>
              <a:t>. Casmir </a:t>
            </a:r>
            <a:r>
              <a:rPr lang="en-US" sz="2800" dirty="0" err="1"/>
              <a:t>Agbaraji</a:t>
            </a:r>
            <a:r>
              <a:rPr lang="en-US" sz="2800" dirty="0"/>
              <a:t>, Dean of Undergraduate Studies - </a:t>
            </a:r>
            <a:r>
              <a:rPr lang="en-US" sz="2800" dirty="0" smtClean="0"/>
              <a:t>Co-Chairperson</a:t>
            </a:r>
          </a:p>
          <a:p>
            <a:pPr>
              <a:lnSpc>
                <a:spcPct val="100000"/>
              </a:lnSpc>
              <a:spcBef>
                <a:spcPts val="0"/>
              </a:spcBef>
              <a:spcAft>
                <a:spcPts val="0"/>
              </a:spcAft>
              <a:buFont typeface="Wingdings" panose="05000000000000000000" pitchFamily="2" charset="2"/>
              <a:buChar char="§"/>
            </a:pPr>
            <a:r>
              <a:rPr lang="en-US" sz="2800" dirty="0" smtClean="0"/>
              <a:t>Geraldine </a:t>
            </a:r>
            <a:r>
              <a:rPr lang="en-US" sz="2800" dirty="0"/>
              <a:t>Gamble, Chief Financial Officer -  </a:t>
            </a:r>
            <a:r>
              <a:rPr lang="en-US" sz="2800" dirty="0" smtClean="0"/>
              <a:t>Member</a:t>
            </a:r>
          </a:p>
          <a:p>
            <a:pPr>
              <a:lnSpc>
                <a:spcPct val="100000"/>
              </a:lnSpc>
              <a:spcBef>
                <a:spcPts val="0"/>
              </a:spcBef>
              <a:spcAft>
                <a:spcPts val="0"/>
              </a:spcAft>
              <a:buFont typeface="Wingdings" panose="05000000000000000000" pitchFamily="2" charset="2"/>
              <a:buChar char="§"/>
            </a:pPr>
            <a:r>
              <a:rPr lang="en-US" sz="2800" dirty="0" smtClean="0"/>
              <a:t>Coleen </a:t>
            </a:r>
            <a:r>
              <a:rPr lang="en-US" sz="2800" dirty="0"/>
              <a:t>Arviso, Director of E-Learning </a:t>
            </a:r>
            <a:r>
              <a:rPr lang="en-US" sz="2800" dirty="0" smtClean="0"/>
              <a:t>– Member</a:t>
            </a:r>
          </a:p>
          <a:p>
            <a:pPr>
              <a:lnSpc>
                <a:spcPct val="100000"/>
              </a:lnSpc>
              <a:spcBef>
                <a:spcPts val="0"/>
              </a:spcBef>
              <a:spcAft>
                <a:spcPts val="0"/>
              </a:spcAft>
              <a:buFont typeface="Wingdings" panose="05000000000000000000" pitchFamily="2" charset="2"/>
              <a:buChar char="§"/>
            </a:pPr>
            <a:r>
              <a:rPr lang="en-US" sz="2800" dirty="0" smtClean="0"/>
              <a:t>Dr</a:t>
            </a:r>
            <a:r>
              <a:rPr lang="en-US" sz="2800" dirty="0"/>
              <a:t>. Peter Moore, Associate Professor </a:t>
            </a:r>
            <a:r>
              <a:rPr lang="en-US" sz="2800" dirty="0" smtClean="0"/>
              <a:t>– Member</a:t>
            </a:r>
          </a:p>
          <a:p>
            <a:pPr>
              <a:lnSpc>
                <a:spcPct val="100000"/>
              </a:lnSpc>
              <a:spcBef>
                <a:spcPts val="0"/>
              </a:spcBef>
              <a:spcAft>
                <a:spcPts val="0"/>
              </a:spcAft>
              <a:buFont typeface="Wingdings" panose="05000000000000000000" pitchFamily="2" charset="2"/>
              <a:buChar char="§"/>
            </a:pPr>
            <a:r>
              <a:rPr lang="en-US" sz="2800" dirty="0" smtClean="0"/>
              <a:t>Daniel </a:t>
            </a:r>
            <a:r>
              <a:rPr lang="en-US" sz="2800" dirty="0" err="1"/>
              <a:t>Vandever</a:t>
            </a:r>
            <a:r>
              <a:rPr lang="en-US" sz="2800" dirty="0"/>
              <a:t>, Communication Director </a:t>
            </a:r>
            <a:r>
              <a:rPr lang="en-US" sz="2800" dirty="0" smtClean="0"/>
              <a:t>– Member</a:t>
            </a:r>
          </a:p>
          <a:p>
            <a:pPr>
              <a:lnSpc>
                <a:spcPct val="100000"/>
              </a:lnSpc>
              <a:spcBef>
                <a:spcPts val="0"/>
              </a:spcBef>
              <a:spcAft>
                <a:spcPts val="0"/>
              </a:spcAft>
              <a:buFont typeface="Wingdings" panose="05000000000000000000" pitchFamily="2" charset="2"/>
              <a:buChar char="§"/>
            </a:pPr>
            <a:r>
              <a:rPr lang="en-US" sz="2800" dirty="0" err="1" smtClean="0"/>
              <a:t>Arlena</a:t>
            </a:r>
            <a:r>
              <a:rPr lang="en-US" sz="2800" dirty="0" smtClean="0"/>
              <a:t> </a:t>
            </a:r>
            <a:r>
              <a:rPr lang="en-US" sz="2800" dirty="0"/>
              <a:t>Benallie, Director of </a:t>
            </a:r>
            <a:r>
              <a:rPr lang="en-US" sz="2800" dirty="0" err="1"/>
              <a:t>Chinle</a:t>
            </a:r>
            <a:r>
              <a:rPr lang="en-US" sz="2800" dirty="0"/>
              <a:t> </a:t>
            </a:r>
            <a:r>
              <a:rPr lang="en-US" sz="2800" dirty="0" smtClean="0"/>
              <a:t>&amp; </a:t>
            </a:r>
            <a:r>
              <a:rPr lang="en-US" sz="2800" dirty="0" err="1"/>
              <a:t>Teec</a:t>
            </a:r>
            <a:r>
              <a:rPr lang="en-US" sz="2800" dirty="0"/>
              <a:t> Nos </a:t>
            </a:r>
            <a:r>
              <a:rPr lang="en-US" sz="2800" dirty="0" err="1"/>
              <a:t>Pos</a:t>
            </a:r>
            <a:r>
              <a:rPr lang="en-US" sz="2800" dirty="0"/>
              <a:t> </a:t>
            </a:r>
            <a:r>
              <a:rPr lang="en-US" sz="2800" dirty="0" smtClean="0"/>
              <a:t>Member</a:t>
            </a:r>
            <a:endParaRPr lang="en-US" sz="2800" dirty="0"/>
          </a:p>
          <a:p>
            <a:pPr>
              <a:lnSpc>
                <a:spcPct val="100000"/>
              </a:lnSpc>
              <a:spcBef>
                <a:spcPts val="0"/>
              </a:spcBef>
              <a:spcAft>
                <a:spcPts val="0"/>
              </a:spcAft>
              <a:buFont typeface="Wingdings" panose="05000000000000000000" pitchFamily="2" charset="2"/>
              <a:buChar char="§"/>
            </a:pPr>
            <a:r>
              <a:rPr lang="en-US" sz="2800" dirty="0" smtClean="0"/>
              <a:t>Dr</a:t>
            </a:r>
            <a:r>
              <a:rPr lang="en-US" sz="2800" dirty="0"/>
              <a:t>. Tim Begaye, Dean of Research and Discovery </a:t>
            </a:r>
            <a:r>
              <a:rPr lang="en-US" sz="2800" dirty="0" smtClean="0"/>
              <a:t>– Member</a:t>
            </a:r>
          </a:p>
          <a:p>
            <a:pPr>
              <a:lnSpc>
                <a:spcPct val="100000"/>
              </a:lnSpc>
              <a:spcBef>
                <a:spcPts val="0"/>
              </a:spcBef>
              <a:spcAft>
                <a:spcPts val="0"/>
              </a:spcAft>
              <a:buFont typeface="Wingdings" panose="05000000000000000000" pitchFamily="2" charset="2"/>
              <a:buChar char="§"/>
            </a:pPr>
            <a:r>
              <a:rPr lang="en-US" sz="2800" dirty="0" smtClean="0"/>
              <a:t>Dr</a:t>
            </a:r>
            <a:r>
              <a:rPr lang="en-US" sz="2800" dirty="0"/>
              <a:t>. Wesley Thomas, Dean of Graduate Studies </a:t>
            </a:r>
            <a:r>
              <a:rPr lang="en-US" sz="2800" dirty="0" smtClean="0"/>
              <a:t>– Member</a:t>
            </a:r>
          </a:p>
          <a:p>
            <a:pPr>
              <a:lnSpc>
                <a:spcPct val="100000"/>
              </a:lnSpc>
              <a:spcBef>
                <a:spcPts val="0"/>
              </a:spcBef>
              <a:spcAft>
                <a:spcPts val="0"/>
              </a:spcAft>
              <a:buFont typeface="Wingdings" panose="05000000000000000000" pitchFamily="2" charset="2"/>
              <a:buChar char="§"/>
            </a:pPr>
            <a:r>
              <a:rPr lang="en-US" sz="2800" dirty="0" smtClean="0"/>
              <a:t>Jose </a:t>
            </a:r>
            <a:r>
              <a:rPr lang="en-US" sz="2800" dirty="0" err="1"/>
              <a:t>Vanguardia</a:t>
            </a:r>
            <a:r>
              <a:rPr lang="en-US" sz="2800" dirty="0"/>
              <a:t>, Faculty - </a:t>
            </a:r>
            <a:r>
              <a:rPr lang="en-US" sz="2800" dirty="0" smtClean="0"/>
              <a:t>Member</a:t>
            </a:r>
            <a:endParaRPr lang="en-US" sz="28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0174" y="238717"/>
            <a:ext cx="2590956" cy="1874517"/>
          </a:xfrm>
          <a:prstGeom prst="rect">
            <a:avLst/>
          </a:prstGeom>
          <a:ln w="38100">
            <a:solidFill>
              <a:schemeClr val="accent2">
                <a:lumMod val="60000"/>
                <a:lumOff val="40000"/>
              </a:schemeClr>
            </a:solidFill>
          </a:ln>
        </p:spPr>
      </p:pic>
    </p:spTree>
    <p:extLst>
      <p:ext uri="{BB962C8B-B14F-4D97-AF65-F5344CB8AC3E}">
        <p14:creationId xmlns:p14="http://schemas.microsoft.com/office/powerpoint/2010/main" val="4235020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8227" y="306805"/>
            <a:ext cx="9601200" cy="1485900"/>
          </a:xfrm>
        </p:spPr>
        <p:txBody>
          <a:bodyPr/>
          <a:lstStyle/>
          <a:p>
            <a:r>
              <a:rPr lang="en-US" b="1" dirty="0" smtClean="0"/>
              <a:t>Next Steps…</a:t>
            </a:r>
            <a:endParaRPr lang="en-US" b="1" dirty="0"/>
          </a:p>
        </p:txBody>
      </p:sp>
      <p:sp>
        <p:nvSpPr>
          <p:cNvPr id="7" name="Text Placeholder 6"/>
          <p:cNvSpPr>
            <a:spLocks noGrp="1"/>
          </p:cNvSpPr>
          <p:nvPr>
            <p:ph type="body" idx="1"/>
          </p:nvPr>
        </p:nvSpPr>
        <p:spPr>
          <a:xfrm>
            <a:off x="7296994" y="473493"/>
            <a:ext cx="4325671" cy="576262"/>
          </a:xfrm>
          <a:solidFill>
            <a:schemeClr val="accent2">
              <a:lumMod val="60000"/>
              <a:lumOff val="40000"/>
            </a:schemeClr>
          </a:solidFill>
        </p:spPr>
        <p:txBody>
          <a:bodyPr/>
          <a:lstStyle/>
          <a:p>
            <a:r>
              <a:rPr lang="en-US" b="1" dirty="0" smtClean="0"/>
              <a:t>Memo</a:t>
            </a:r>
            <a:endParaRPr lang="en-US" b="1"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6994" y="1049755"/>
            <a:ext cx="4325671" cy="5474588"/>
          </a:xfrm>
          <a:prstGeom prst="rect">
            <a:avLst/>
          </a:prstGeom>
          <a:ln>
            <a:solidFill>
              <a:schemeClr val="accent2">
                <a:lumMod val="60000"/>
                <a:lumOff val="40000"/>
              </a:schemeClr>
            </a:solidFill>
          </a:ln>
        </p:spPr>
      </p:pic>
      <p:sp>
        <p:nvSpPr>
          <p:cNvPr id="10" name="Rectangle 9"/>
          <p:cNvSpPr/>
          <p:nvPr/>
        </p:nvSpPr>
        <p:spPr>
          <a:xfrm>
            <a:off x="782054" y="1049755"/>
            <a:ext cx="6382433" cy="5416868"/>
          </a:xfrm>
          <a:prstGeom prst="rect">
            <a:avLst/>
          </a:prstGeom>
        </p:spPr>
        <p:txBody>
          <a:bodyPr wrap="square">
            <a:spAutoFit/>
          </a:bodyPr>
          <a:lstStyle/>
          <a:p>
            <a:pPr marL="285750" indent="-285750">
              <a:buFont typeface="Wingdings" panose="05000000000000000000" pitchFamily="2" charset="2"/>
              <a:buChar char="§"/>
            </a:pPr>
            <a:r>
              <a:rPr lang="en-US" b="0" i="0" u="none" strike="noStrike" baseline="0" dirty="0" smtClean="0">
                <a:latin typeface="Times New Roman" panose="02020603050405020304" pitchFamily="18" charset="0"/>
              </a:rPr>
              <a:t>The</a:t>
            </a:r>
            <a:r>
              <a:rPr lang="en-US" b="0" i="0" u="none" strike="noStrike" dirty="0" smtClean="0">
                <a:latin typeface="Times New Roman" panose="02020603050405020304" pitchFamily="18" charset="0"/>
              </a:rPr>
              <a:t> </a:t>
            </a:r>
            <a:r>
              <a:rPr lang="en-US" b="0" i="0" u="none" strike="noStrike" baseline="0" dirty="0" smtClean="0">
                <a:latin typeface="Times New Roman" panose="02020603050405020304" pitchFamily="18" charset="0"/>
              </a:rPr>
              <a:t>Program Review Committee met and discussed the administrative task for program reviews. As part of NTU’s academic improvements and the need for transparency, the committee believes that the process for program reviews as specified in the new </a:t>
            </a:r>
            <a:r>
              <a:rPr lang="en-US" dirty="0" smtClean="0">
                <a:latin typeface="Times New Roman" panose="02020603050405020304" pitchFamily="18" charset="0"/>
              </a:rPr>
              <a:t>Assessment</a:t>
            </a:r>
            <a:r>
              <a:rPr lang="en-US" b="0" i="0" u="none" strike="noStrike" baseline="0" dirty="0" smtClean="0">
                <a:latin typeface="Times New Roman" panose="02020603050405020304" pitchFamily="18" charset="0"/>
              </a:rPr>
              <a:t> Planning &amp; Reporting Guide be brought </a:t>
            </a:r>
            <a:r>
              <a:rPr lang="en-US" dirty="0" smtClean="0">
                <a:latin typeface="Times New Roman" panose="02020603050405020304" pitchFamily="18" charset="0"/>
              </a:rPr>
              <a:t>under the guidance </a:t>
            </a:r>
            <a:r>
              <a:rPr lang="en-US" b="0" i="0" u="none" strike="noStrike" baseline="0" dirty="0" smtClean="0">
                <a:latin typeface="Times New Roman" panose="02020603050405020304" pitchFamily="18" charset="0"/>
              </a:rPr>
              <a:t>of the Student Learning Consultant. </a:t>
            </a:r>
          </a:p>
          <a:p>
            <a:pPr marL="285750" indent="-285750">
              <a:buFont typeface="Wingdings" panose="05000000000000000000" pitchFamily="2" charset="2"/>
              <a:buChar char="§"/>
            </a:pPr>
            <a:endParaRPr lang="en-US" dirty="0">
              <a:latin typeface="Times New Roman" panose="02020603050405020304" pitchFamily="18" charset="0"/>
            </a:endParaRPr>
          </a:p>
          <a:p>
            <a:pPr marL="285750" indent="-285750">
              <a:buFont typeface="Wingdings" panose="05000000000000000000" pitchFamily="2" charset="2"/>
              <a:buChar char="§"/>
            </a:pPr>
            <a:r>
              <a:rPr lang="en-US" b="0" i="0" u="none" strike="noStrike" baseline="0" dirty="0" smtClean="0">
                <a:latin typeface="Times New Roman" panose="02020603050405020304" pitchFamily="18" charset="0"/>
              </a:rPr>
              <a:t>As is the case with most universities, the practice for academic program review, is better maintained and documented under the responsibility of Academic Planning. Therefore, moving forward for the academic year Fall 2018- Spring 2019, the Program Reviews will be assigned to Mr. McLaughlin, Student Learning Consultant. </a:t>
            </a:r>
          </a:p>
          <a:p>
            <a:pPr marL="285750" indent="-285750">
              <a:buFont typeface="Wingdings" panose="05000000000000000000" pitchFamily="2" charset="2"/>
              <a:buChar char="§"/>
            </a:pPr>
            <a:endParaRPr lang="en-US" dirty="0">
              <a:latin typeface="Times New Roman" panose="02020603050405020304" pitchFamily="18" charset="0"/>
            </a:endParaRPr>
          </a:p>
          <a:p>
            <a:pPr marL="285750" indent="-285750">
              <a:buFont typeface="Wingdings" panose="05000000000000000000" pitchFamily="2" charset="2"/>
              <a:buChar char="§"/>
            </a:pPr>
            <a:r>
              <a:rPr lang="en-US" b="0" i="0" u="none" strike="noStrike" baseline="0" dirty="0" smtClean="0">
                <a:latin typeface="Times New Roman" panose="02020603050405020304" pitchFamily="18" charset="0"/>
              </a:rPr>
              <a:t>The completion of the current program reviews for academic year Fall 2017- Spring 2018 that process will be completed by the current team, hence this</a:t>
            </a:r>
            <a:r>
              <a:rPr lang="en-US" b="0" i="0" u="none" strike="noStrike" dirty="0" smtClean="0">
                <a:latin typeface="Times New Roman" panose="02020603050405020304" pitchFamily="18" charset="0"/>
              </a:rPr>
              <a:t> presentation</a:t>
            </a:r>
            <a:r>
              <a:rPr lang="en-US" b="0" i="0" u="none" strike="noStrike" baseline="0" dirty="0" smtClean="0">
                <a:latin typeface="Times New Roman" panose="02020603050405020304" pitchFamily="18" charset="0"/>
              </a:rPr>
              <a:t>. </a:t>
            </a:r>
          </a:p>
          <a:p>
            <a:endParaRPr lang="en-US" sz="2200" b="0" i="0" u="none" strike="noStrike" baseline="0" dirty="0" smtClean="0">
              <a:latin typeface="Times New Roman" panose="02020603050405020304" pitchFamily="18" charset="0"/>
            </a:endParaRPr>
          </a:p>
        </p:txBody>
      </p:sp>
    </p:spTree>
    <p:extLst>
      <p:ext uri="{BB962C8B-B14F-4D97-AF65-F5344CB8AC3E}">
        <p14:creationId xmlns:p14="http://schemas.microsoft.com/office/powerpoint/2010/main" val="87524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Upcoming Program Reviews</a:t>
            </a:r>
            <a:endParaRPr lang="en-US" b="1" dirty="0"/>
          </a:p>
        </p:txBody>
      </p:sp>
      <p:sp>
        <p:nvSpPr>
          <p:cNvPr id="5" name="Text Placeholder 4"/>
          <p:cNvSpPr>
            <a:spLocks noGrp="1"/>
          </p:cNvSpPr>
          <p:nvPr>
            <p:ph type="body" idx="1"/>
          </p:nvPr>
        </p:nvSpPr>
        <p:spPr>
          <a:xfrm>
            <a:off x="1239253" y="1667095"/>
            <a:ext cx="4443984" cy="823912"/>
          </a:xfrm>
        </p:spPr>
        <p:txBody>
          <a:bodyPr/>
          <a:lstStyle/>
          <a:p>
            <a:r>
              <a:rPr lang="en-US" dirty="0" smtClean="0"/>
              <a:t>Fall 2018</a:t>
            </a:r>
            <a:endParaRPr lang="en-US" dirty="0"/>
          </a:p>
        </p:txBody>
      </p:sp>
      <p:sp>
        <p:nvSpPr>
          <p:cNvPr id="6" name="Content Placeholder 5"/>
          <p:cNvSpPr>
            <a:spLocks noGrp="1"/>
          </p:cNvSpPr>
          <p:nvPr>
            <p:ph sz="half" idx="2"/>
          </p:nvPr>
        </p:nvSpPr>
        <p:spPr>
          <a:xfrm>
            <a:off x="1167063" y="2491007"/>
            <a:ext cx="4648521" cy="4042140"/>
          </a:xfrm>
        </p:spPr>
        <p:txBody>
          <a:bodyPr>
            <a:normAutofit lnSpcReduction="10000"/>
          </a:bodyPr>
          <a:lstStyle/>
          <a:p>
            <a:r>
              <a:rPr lang="en-US" dirty="0"/>
              <a:t>Advanced Manufacturing Technology (B.A.S</a:t>
            </a:r>
            <a:r>
              <a:rPr lang="en-US" dirty="0" smtClean="0"/>
              <a:t>.)</a:t>
            </a:r>
          </a:p>
          <a:p>
            <a:r>
              <a:rPr lang="en-US" dirty="0"/>
              <a:t>Carpentry (Certificate</a:t>
            </a:r>
            <a:r>
              <a:rPr lang="en-US" dirty="0" smtClean="0"/>
              <a:t>)</a:t>
            </a:r>
          </a:p>
          <a:p>
            <a:r>
              <a:rPr lang="en-US" dirty="0"/>
              <a:t>Chemical Engineering (A.A.S</a:t>
            </a:r>
            <a:r>
              <a:rPr lang="en-US" dirty="0" smtClean="0"/>
              <a:t>.)</a:t>
            </a:r>
          </a:p>
          <a:p>
            <a:r>
              <a:rPr lang="en-US" dirty="0"/>
              <a:t>Commercial Driver License (Technical Cert</a:t>
            </a:r>
            <a:r>
              <a:rPr lang="en-US" dirty="0" smtClean="0"/>
              <a:t>.)</a:t>
            </a:r>
          </a:p>
          <a:p>
            <a:r>
              <a:rPr lang="en-US" dirty="0"/>
              <a:t>Computer-Aided Drafting (Certificate</a:t>
            </a:r>
            <a:r>
              <a:rPr lang="en-US" dirty="0" smtClean="0"/>
              <a:t>)</a:t>
            </a:r>
          </a:p>
          <a:p>
            <a:r>
              <a:rPr lang="en-US" dirty="0"/>
              <a:t>Construction Technology (Certificate and A.A.S</a:t>
            </a:r>
            <a:r>
              <a:rPr lang="en-US" dirty="0" smtClean="0"/>
              <a:t>)</a:t>
            </a:r>
          </a:p>
          <a:p>
            <a:r>
              <a:rPr lang="en-US" dirty="0"/>
              <a:t>Business </a:t>
            </a:r>
            <a:r>
              <a:rPr lang="en-US" dirty="0" smtClean="0"/>
              <a:t>Administration (Pending HLC Approval)</a:t>
            </a:r>
            <a:endParaRPr lang="en-US" dirty="0"/>
          </a:p>
        </p:txBody>
      </p:sp>
      <p:sp>
        <p:nvSpPr>
          <p:cNvPr id="7" name="Text Placeholder 6"/>
          <p:cNvSpPr>
            <a:spLocks noGrp="1"/>
          </p:cNvSpPr>
          <p:nvPr>
            <p:ph type="body" sz="quarter" idx="3"/>
          </p:nvPr>
        </p:nvSpPr>
        <p:spPr>
          <a:xfrm>
            <a:off x="6540944" y="1667095"/>
            <a:ext cx="4443984" cy="823912"/>
          </a:xfrm>
        </p:spPr>
        <p:txBody>
          <a:bodyPr/>
          <a:lstStyle/>
          <a:p>
            <a:r>
              <a:rPr lang="en-US" dirty="0" smtClean="0"/>
              <a:t>Spring 2019</a:t>
            </a:r>
            <a:endParaRPr lang="en-US" dirty="0"/>
          </a:p>
        </p:txBody>
      </p:sp>
      <p:sp>
        <p:nvSpPr>
          <p:cNvPr id="8" name="Content Placeholder 7"/>
          <p:cNvSpPr>
            <a:spLocks noGrp="1"/>
          </p:cNvSpPr>
          <p:nvPr>
            <p:ph sz="quarter" idx="4"/>
          </p:nvPr>
        </p:nvSpPr>
        <p:spPr>
          <a:xfrm>
            <a:off x="6528816" y="2491007"/>
            <a:ext cx="4443984" cy="3963935"/>
          </a:xfrm>
        </p:spPr>
        <p:txBody>
          <a:bodyPr/>
          <a:lstStyle/>
          <a:p>
            <a:r>
              <a:rPr lang="en-US" dirty="0"/>
              <a:t>Diné Culture Language and Leadership (B.A. and M.A</a:t>
            </a:r>
            <a:r>
              <a:rPr lang="en-US" dirty="0" smtClean="0"/>
              <a:t>.)</a:t>
            </a:r>
          </a:p>
          <a:p>
            <a:r>
              <a:rPr lang="en-US" dirty="0"/>
              <a:t>Energy Systems (A.A.S</a:t>
            </a:r>
            <a:r>
              <a:rPr lang="en-US" dirty="0" smtClean="0"/>
              <a:t>.)</a:t>
            </a:r>
          </a:p>
          <a:p>
            <a:r>
              <a:rPr lang="en-US" dirty="0"/>
              <a:t>Environmental Science &amp; Nat Res (Certificate, A.A.S., and B.S</a:t>
            </a:r>
            <a:r>
              <a:rPr lang="en-US" dirty="0" smtClean="0"/>
              <a:t>.)</a:t>
            </a:r>
          </a:p>
          <a:p>
            <a:r>
              <a:rPr lang="en-US" dirty="0"/>
              <a:t>General </a:t>
            </a:r>
            <a:r>
              <a:rPr lang="en-US" dirty="0" smtClean="0"/>
              <a:t>Education</a:t>
            </a:r>
          </a:p>
          <a:p>
            <a:r>
              <a:rPr lang="en-US" dirty="0"/>
              <a:t>Law Advocate (A.A.S</a:t>
            </a:r>
            <a:r>
              <a:rPr lang="en-US" dirty="0" smtClean="0"/>
              <a:t>.)</a:t>
            </a:r>
          </a:p>
          <a:p>
            <a:r>
              <a:rPr lang="en-US" dirty="0"/>
              <a:t>Legal Assistant (Certificate</a:t>
            </a:r>
            <a:r>
              <a:rPr lang="en-US" dirty="0" smtClean="0"/>
              <a:t>)</a:t>
            </a:r>
          </a:p>
          <a:p>
            <a:r>
              <a:rPr lang="en-US" dirty="0"/>
              <a:t>Pre-Nursing (Certificate)</a:t>
            </a:r>
          </a:p>
        </p:txBody>
      </p:sp>
    </p:spTree>
    <p:extLst>
      <p:ext uri="{BB962C8B-B14F-4D97-AF65-F5344CB8AC3E}">
        <p14:creationId xmlns:p14="http://schemas.microsoft.com/office/powerpoint/2010/main" val="2622801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sp>
        <p:nvSpPr>
          <p:cNvPr id="3" name="Rectangle 2"/>
          <p:cNvSpPr/>
          <p:nvPr/>
        </p:nvSpPr>
        <p:spPr>
          <a:xfrm>
            <a:off x="1374291" y="2095045"/>
            <a:ext cx="9378657" cy="3231654"/>
          </a:xfrm>
          <a:prstGeom prst="rect">
            <a:avLst/>
          </a:prstGeom>
          <a:noFill/>
        </p:spPr>
        <p:txBody>
          <a:bodyPr wrap="none" lIns="91440" tIns="45720" rIns="91440" bIns="45720">
            <a:spAutoFit/>
          </a:bodyPr>
          <a:lstStyle/>
          <a:p>
            <a:pPr algn="ctr"/>
            <a:r>
              <a:rPr lang="en-US" sz="9600" dirty="0" smtClean="0">
                <a:ln w="0"/>
                <a:solidFill>
                  <a:schemeClr val="accent1"/>
                </a:solidFill>
                <a:effectLst>
                  <a:outerShdw blurRad="38100" dist="25400" dir="5400000" algn="ctr" rotWithShape="0">
                    <a:srgbClr val="6E747A">
                      <a:alpha val="43000"/>
                    </a:srgbClr>
                  </a:outerShdw>
                </a:effectLst>
              </a:rPr>
              <a:t>Ask</a:t>
            </a:r>
            <a:r>
              <a:rPr lang="en-US" sz="5400" dirty="0" smtClean="0">
                <a:ln w="0"/>
                <a:solidFill>
                  <a:schemeClr val="accent1"/>
                </a:solidFill>
                <a:effectLst>
                  <a:outerShdw blurRad="38100" dist="25400" dir="5400000" algn="ctr" rotWithShape="0">
                    <a:srgbClr val="6E747A">
                      <a:alpha val="43000"/>
                    </a:srgbClr>
                  </a:outerShdw>
                </a:effectLst>
              </a:rPr>
              <a:t> </a:t>
            </a:r>
          </a:p>
          <a:p>
            <a:pPr algn="ctr"/>
            <a:r>
              <a:rPr lang="en-US" sz="5400" dirty="0" smtClean="0">
                <a:ln w="0"/>
                <a:solidFill>
                  <a:schemeClr val="accent1"/>
                </a:solidFill>
                <a:effectLst>
                  <a:outerShdw blurRad="38100" dist="25400" dir="5400000" algn="ctr" rotWithShape="0">
                    <a:srgbClr val="6E747A">
                      <a:alpha val="43000"/>
                    </a:srgbClr>
                  </a:outerShdw>
                </a:effectLst>
              </a:rPr>
              <a:t>Dr. Casmir Agbaraji, </a:t>
            </a:r>
          </a:p>
          <a:p>
            <a:pPr algn="ctr"/>
            <a:r>
              <a:rPr lang="en-US" sz="5400" dirty="0" smtClean="0">
                <a:ln w="0"/>
                <a:solidFill>
                  <a:schemeClr val="accent1"/>
                </a:solidFill>
                <a:effectLst>
                  <a:outerShdw blurRad="38100" dist="25400" dir="5400000" algn="ctr" rotWithShape="0">
                    <a:srgbClr val="6E747A">
                      <a:alpha val="43000"/>
                    </a:srgbClr>
                  </a:outerShdw>
                </a:effectLst>
              </a:rPr>
              <a:t>Dean of Undergraduate Studies</a:t>
            </a:r>
            <a:endParaRPr lang="en-US" sz="5400" dirty="0">
              <a:ln w="0"/>
              <a:solidFill>
                <a:schemeClr val="accent1"/>
              </a:solidFill>
              <a:effectLst>
                <a:outerShdw blurRad="38100" dist="25400" dir="5400000" algn="ctr" rotWithShape="0">
                  <a:srgbClr val="6E747A">
                    <a:alpha val="43000"/>
                  </a:srgbClr>
                </a:outerShdw>
              </a:effectLs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5902" y="685800"/>
            <a:ext cx="2636898" cy="1732547"/>
          </a:xfrm>
          <a:prstGeom prst="rect">
            <a:avLst/>
          </a:prstGeom>
          <a:ln w="38100">
            <a:solidFill>
              <a:schemeClr val="accent2">
                <a:lumMod val="60000"/>
                <a:lumOff val="40000"/>
              </a:schemeClr>
            </a:solidFill>
          </a:ln>
        </p:spPr>
      </p:pic>
    </p:spTree>
    <p:extLst>
      <p:ext uri="{BB962C8B-B14F-4D97-AF65-F5344CB8AC3E}">
        <p14:creationId xmlns:p14="http://schemas.microsoft.com/office/powerpoint/2010/main" val="36914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1500" y="304215"/>
            <a:ext cx="9601200" cy="1485900"/>
          </a:xfrm>
        </p:spPr>
        <p:txBody>
          <a:bodyPr/>
          <a:lstStyle/>
          <a:p>
            <a:r>
              <a:rPr lang="en-US" b="1" dirty="0" smtClean="0"/>
              <a:t>Members</a:t>
            </a:r>
            <a:endParaRPr lang="en-US" b="1" dirty="0"/>
          </a:p>
        </p:txBody>
      </p:sp>
      <p:sp>
        <p:nvSpPr>
          <p:cNvPr id="6" name="Content Placeholder 5"/>
          <p:cNvSpPr txBox="1">
            <a:spLocks noGrp="1"/>
          </p:cNvSpPr>
          <p:nvPr>
            <p:ph sz="half" idx="2"/>
          </p:nvPr>
        </p:nvSpPr>
        <p:spPr>
          <a:xfrm>
            <a:off x="871500" y="1307881"/>
            <a:ext cx="6762198" cy="5078313"/>
          </a:xfrm>
          <a:prstGeom prst="rect">
            <a:avLst/>
          </a:prstGeom>
          <a:noFill/>
        </p:spPr>
        <p:txBody>
          <a:bodyPr wrap="square" rtlCol="0">
            <a:spAutoFit/>
          </a:bodyPr>
          <a:lstStyle/>
          <a:p>
            <a:pPr marL="0" indent="0">
              <a:lnSpc>
                <a:spcPct val="100000"/>
              </a:lnSpc>
              <a:spcBef>
                <a:spcPts val="0"/>
              </a:spcBef>
              <a:spcAft>
                <a:spcPts val="0"/>
              </a:spcAft>
              <a:buNone/>
            </a:pPr>
            <a:r>
              <a:rPr lang="en-US" sz="3600" b="1" dirty="0" smtClean="0">
                <a:solidFill>
                  <a:schemeClr val="tx1"/>
                </a:solidFill>
              </a:rPr>
              <a:t>Program Review Committee:</a:t>
            </a:r>
          </a:p>
          <a:p>
            <a:pPr lvl="0">
              <a:lnSpc>
                <a:spcPct val="100000"/>
              </a:lnSpc>
              <a:spcBef>
                <a:spcPts val="0"/>
              </a:spcBef>
              <a:spcAft>
                <a:spcPts val="0"/>
              </a:spcAft>
              <a:buFont typeface="Wingdings" panose="05000000000000000000" pitchFamily="2" charset="2"/>
              <a:buChar char="§"/>
            </a:pPr>
            <a:r>
              <a:rPr lang="en-US" sz="2800" dirty="0">
                <a:solidFill>
                  <a:schemeClr val="tx1"/>
                </a:solidFill>
              </a:rPr>
              <a:t>Dr. Agbaraji, Dean of Undergraduate </a:t>
            </a:r>
            <a:r>
              <a:rPr lang="en-US" sz="2800" dirty="0" smtClean="0">
                <a:solidFill>
                  <a:schemeClr val="tx1"/>
                </a:solidFill>
              </a:rPr>
              <a:t>Studies</a:t>
            </a:r>
          </a:p>
          <a:p>
            <a:pPr lvl="0">
              <a:lnSpc>
                <a:spcPct val="100000"/>
              </a:lnSpc>
              <a:spcBef>
                <a:spcPts val="0"/>
              </a:spcBef>
              <a:spcAft>
                <a:spcPts val="0"/>
              </a:spcAft>
              <a:buFont typeface="Wingdings" panose="05000000000000000000" pitchFamily="2" charset="2"/>
              <a:buChar char="§"/>
            </a:pPr>
            <a:r>
              <a:rPr lang="en-US" sz="2800" dirty="0" smtClean="0">
                <a:solidFill>
                  <a:schemeClr val="tx1"/>
                </a:solidFill>
              </a:rPr>
              <a:t>Harry Whiting, Professor</a:t>
            </a:r>
            <a:endParaRPr lang="en-US" sz="2800" dirty="0">
              <a:solidFill>
                <a:schemeClr val="tx1"/>
              </a:solidFill>
            </a:endParaRPr>
          </a:p>
          <a:p>
            <a:pPr lvl="0">
              <a:lnSpc>
                <a:spcPct val="100000"/>
              </a:lnSpc>
              <a:spcBef>
                <a:spcPts val="0"/>
              </a:spcBef>
              <a:spcAft>
                <a:spcPts val="0"/>
              </a:spcAft>
              <a:buFont typeface="Wingdings" panose="05000000000000000000" pitchFamily="2" charset="2"/>
              <a:buChar char="§"/>
            </a:pPr>
            <a:r>
              <a:rPr lang="en-US" sz="2800" dirty="0">
                <a:solidFill>
                  <a:schemeClr val="tx1"/>
                </a:solidFill>
              </a:rPr>
              <a:t>Sheena Begay Director of Assessment</a:t>
            </a:r>
          </a:p>
          <a:p>
            <a:pPr lvl="0">
              <a:lnSpc>
                <a:spcPct val="100000"/>
              </a:lnSpc>
              <a:spcBef>
                <a:spcPts val="0"/>
              </a:spcBef>
              <a:spcAft>
                <a:spcPts val="0"/>
              </a:spcAft>
              <a:buFont typeface="Wingdings" panose="05000000000000000000" pitchFamily="2" charset="2"/>
              <a:buChar char="§"/>
            </a:pPr>
            <a:r>
              <a:rPr lang="en-US" sz="2800" dirty="0">
                <a:solidFill>
                  <a:schemeClr val="tx1"/>
                </a:solidFill>
              </a:rPr>
              <a:t>Jerlynn Henry, Dean of Student Service </a:t>
            </a:r>
          </a:p>
          <a:p>
            <a:pPr lvl="0">
              <a:lnSpc>
                <a:spcPct val="100000"/>
              </a:lnSpc>
              <a:spcBef>
                <a:spcPts val="0"/>
              </a:spcBef>
              <a:spcAft>
                <a:spcPts val="0"/>
              </a:spcAft>
              <a:buFont typeface="Wingdings" panose="05000000000000000000" pitchFamily="2" charset="2"/>
              <a:buChar char="§"/>
            </a:pPr>
            <a:r>
              <a:rPr lang="en-US" sz="2800" dirty="0" err="1">
                <a:solidFill>
                  <a:schemeClr val="tx1"/>
                </a:solidFill>
              </a:rPr>
              <a:t>Lemanuel</a:t>
            </a:r>
            <a:r>
              <a:rPr lang="en-US" sz="2800" dirty="0">
                <a:solidFill>
                  <a:schemeClr val="tx1"/>
                </a:solidFill>
              </a:rPr>
              <a:t> </a:t>
            </a:r>
            <a:r>
              <a:rPr lang="en-US" sz="2800" dirty="0" err="1">
                <a:solidFill>
                  <a:schemeClr val="tx1"/>
                </a:solidFill>
              </a:rPr>
              <a:t>Loley</a:t>
            </a:r>
            <a:r>
              <a:rPr lang="en-US" sz="2800" dirty="0">
                <a:solidFill>
                  <a:schemeClr val="tx1"/>
                </a:solidFill>
              </a:rPr>
              <a:t>, Job Placement Coordinator</a:t>
            </a:r>
          </a:p>
          <a:p>
            <a:pPr lvl="0">
              <a:lnSpc>
                <a:spcPct val="100000"/>
              </a:lnSpc>
              <a:spcBef>
                <a:spcPts val="0"/>
              </a:spcBef>
              <a:spcAft>
                <a:spcPts val="0"/>
              </a:spcAft>
              <a:buFont typeface="Wingdings" panose="05000000000000000000" pitchFamily="2" charset="2"/>
              <a:buChar char="§"/>
            </a:pPr>
            <a:r>
              <a:rPr lang="en-US" sz="2800" dirty="0">
                <a:solidFill>
                  <a:schemeClr val="tx1"/>
                </a:solidFill>
              </a:rPr>
              <a:t>Dr. Perphelia Fowler, HR Director</a:t>
            </a:r>
          </a:p>
          <a:p>
            <a:pPr lvl="0">
              <a:lnSpc>
                <a:spcPct val="100000"/>
              </a:lnSpc>
              <a:spcBef>
                <a:spcPts val="0"/>
              </a:spcBef>
              <a:spcAft>
                <a:spcPts val="0"/>
              </a:spcAft>
              <a:buFont typeface="Wingdings" panose="05000000000000000000" pitchFamily="2" charset="2"/>
              <a:buChar char="§"/>
            </a:pPr>
            <a:r>
              <a:rPr lang="en-US" sz="2800" dirty="0">
                <a:solidFill>
                  <a:schemeClr val="tx1"/>
                </a:solidFill>
              </a:rPr>
              <a:t>Geraldine Gamble, CFO</a:t>
            </a:r>
          </a:p>
          <a:p>
            <a:pPr lvl="0">
              <a:lnSpc>
                <a:spcPct val="100000"/>
              </a:lnSpc>
              <a:spcBef>
                <a:spcPts val="0"/>
              </a:spcBef>
              <a:spcAft>
                <a:spcPts val="0"/>
              </a:spcAft>
              <a:buFont typeface="Wingdings" panose="05000000000000000000" pitchFamily="2" charset="2"/>
              <a:buChar char="§"/>
            </a:pPr>
            <a:r>
              <a:rPr lang="en-US" sz="2800" dirty="0">
                <a:solidFill>
                  <a:schemeClr val="tx1"/>
                </a:solidFill>
              </a:rPr>
              <a:t>Coleen Arviso, E-Learning </a:t>
            </a:r>
            <a:r>
              <a:rPr lang="en-US" sz="2800" dirty="0" smtClean="0">
                <a:solidFill>
                  <a:schemeClr val="tx1"/>
                </a:solidFill>
              </a:rPr>
              <a:t>Director</a:t>
            </a:r>
            <a:endParaRPr lang="en-US" sz="3600" dirty="0">
              <a:solidFill>
                <a:schemeClr val="tx1"/>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3714" y="1790115"/>
            <a:ext cx="3534674" cy="2557283"/>
          </a:xfrm>
          <a:prstGeom prst="rect">
            <a:avLst/>
          </a:prstGeom>
          <a:ln w="38100">
            <a:solidFill>
              <a:schemeClr val="accent2">
                <a:lumMod val="60000"/>
                <a:lumOff val="40000"/>
              </a:schemeClr>
            </a:solidFill>
          </a:ln>
        </p:spPr>
      </p:pic>
    </p:spTree>
    <p:extLst>
      <p:ext uri="{BB962C8B-B14F-4D97-AF65-F5344CB8AC3E}">
        <p14:creationId xmlns:p14="http://schemas.microsoft.com/office/powerpoint/2010/main" val="154848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Purposes </a:t>
            </a:r>
          </a:p>
        </p:txBody>
      </p:sp>
      <p:sp>
        <p:nvSpPr>
          <p:cNvPr id="3" name="Content Placeholder 2"/>
          <p:cNvSpPr>
            <a:spLocks noGrp="1"/>
          </p:cNvSpPr>
          <p:nvPr>
            <p:ph idx="1"/>
          </p:nvPr>
        </p:nvSpPr>
        <p:spPr>
          <a:xfrm>
            <a:off x="770021" y="1558090"/>
            <a:ext cx="11081083" cy="5059278"/>
          </a:xfrm>
        </p:spPr>
        <p:txBody>
          <a:bodyPr>
            <a:noAutofit/>
          </a:bodyPr>
          <a:lstStyle/>
          <a:p>
            <a:pPr marL="0" indent="0">
              <a:buNone/>
            </a:pPr>
            <a:r>
              <a:rPr lang="en-US" sz="4000" dirty="0"/>
              <a:t>As part of Navajo Technical University’s (NTU’s) commitment to the </a:t>
            </a:r>
            <a:r>
              <a:rPr lang="en-US" sz="4000" dirty="0" smtClean="0"/>
              <a:t>planning and evaluation cycle </a:t>
            </a:r>
            <a:r>
              <a:rPr lang="en-US" sz="4000" dirty="0"/>
              <a:t>of planning and evaluation</a:t>
            </a:r>
            <a:r>
              <a:rPr lang="en-US" sz="4000" dirty="0" smtClean="0"/>
              <a:t>, we use </a:t>
            </a:r>
            <a:r>
              <a:rPr lang="en-US" sz="4000" dirty="0"/>
              <a:t>a rigorous program review </a:t>
            </a:r>
            <a:r>
              <a:rPr lang="en-US" sz="4000" dirty="0" smtClean="0"/>
              <a:t>process.  </a:t>
            </a:r>
            <a:r>
              <a:rPr lang="en-US" sz="4000" dirty="0"/>
              <a:t>Each program at NTU </a:t>
            </a:r>
            <a:r>
              <a:rPr lang="en-US" sz="4000" dirty="0" smtClean="0"/>
              <a:t>is reviewed once </a:t>
            </a:r>
            <a:r>
              <a:rPr lang="en-US" sz="4000" dirty="0"/>
              <a:t>every three (3) years </a:t>
            </a:r>
            <a:r>
              <a:rPr lang="en-US" sz="4000" dirty="0" smtClean="0"/>
              <a:t>by the </a:t>
            </a:r>
            <a:r>
              <a:rPr lang="en-US" sz="4000" dirty="0"/>
              <a:t>Program Review Committee to determine if a program is viable or if any changes need to be </a:t>
            </a:r>
            <a:r>
              <a:rPr lang="en-US" sz="4000" dirty="0" smtClean="0"/>
              <a:t>made</a:t>
            </a:r>
            <a:r>
              <a:rPr lang="en-US" sz="4000" dirty="0"/>
              <a:t>.</a:t>
            </a:r>
          </a:p>
        </p:txBody>
      </p:sp>
      <p:pic>
        <p:nvPicPr>
          <p:cNvPr id="4" name="Picture 3"/>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893342" y="144379"/>
            <a:ext cx="1357563" cy="1357563"/>
          </a:xfrm>
          <a:prstGeom prst="rect">
            <a:avLst/>
          </a:prstGeom>
        </p:spPr>
      </p:pic>
    </p:spTree>
    <p:extLst>
      <p:ext uri="{BB962C8B-B14F-4D97-AF65-F5344CB8AC3E}">
        <p14:creationId xmlns:p14="http://schemas.microsoft.com/office/powerpoint/2010/main" val="2939820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Goal</a:t>
            </a:r>
            <a:endParaRPr lang="en-US" b="1" dirty="0"/>
          </a:p>
        </p:txBody>
      </p:sp>
      <p:sp>
        <p:nvSpPr>
          <p:cNvPr id="3" name="Content Placeholder 2"/>
          <p:cNvSpPr>
            <a:spLocks noGrp="1"/>
          </p:cNvSpPr>
          <p:nvPr>
            <p:ph idx="1"/>
          </p:nvPr>
        </p:nvSpPr>
        <p:spPr>
          <a:xfrm>
            <a:off x="770021" y="1558090"/>
            <a:ext cx="11081083" cy="5059278"/>
          </a:xfrm>
        </p:spPr>
        <p:txBody>
          <a:bodyPr>
            <a:noAutofit/>
          </a:bodyPr>
          <a:lstStyle/>
          <a:p>
            <a:pPr marL="0" indent="0">
              <a:buNone/>
            </a:pPr>
            <a:r>
              <a:rPr lang="en-US" sz="3200" dirty="0" smtClean="0"/>
              <a:t>Program </a:t>
            </a:r>
            <a:r>
              <a:rPr lang="en-US" sz="3200" dirty="0"/>
              <a:t>r</a:t>
            </a:r>
            <a:r>
              <a:rPr lang="en-US" sz="3200" dirty="0" smtClean="0"/>
              <a:t>eview </a:t>
            </a:r>
            <a:r>
              <a:rPr lang="en-US" sz="3200" dirty="0"/>
              <a:t>is a critical component to NTU’s commitment to continuous improvement </a:t>
            </a:r>
            <a:r>
              <a:rPr lang="en-US" sz="3200" dirty="0" smtClean="0"/>
              <a:t>and to aligning its </a:t>
            </a:r>
            <a:r>
              <a:rPr lang="en-US" sz="3200" dirty="0"/>
              <a:t>mission and strategic plan with its curricular programs. Program review follows the adoption of the </a:t>
            </a:r>
            <a:r>
              <a:rPr lang="en-US" sz="3200" dirty="0" smtClean="0"/>
              <a:t>three-year </a:t>
            </a:r>
            <a:r>
              <a:rPr lang="en-US" sz="3200" dirty="0"/>
              <a:t>Strategic Plan and provides each school with the opportunity to reflect on its programs; review its internal methods for assessment and program improvement; review trends in enrollment, graduation, and resources; and outline plans for the upcoming years. </a:t>
            </a:r>
          </a:p>
        </p:txBody>
      </p:sp>
      <p:pic>
        <p:nvPicPr>
          <p:cNvPr id="4" name="Picture 3"/>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893342" y="144379"/>
            <a:ext cx="1357563" cy="1357563"/>
          </a:xfrm>
          <a:prstGeom prst="rect">
            <a:avLst/>
          </a:prstGeom>
        </p:spPr>
      </p:pic>
    </p:spTree>
    <p:extLst>
      <p:ext uri="{BB962C8B-B14F-4D97-AF65-F5344CB8AC3E}">
        <p14:creationId xmlns:p14="http://schemas.microsoft.com/office/powerpoint/2010/main" val="1392582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Reasons for Program </a:t>
            </a:r>
            <a:r>
              <a:rPr lang="en-US" b="1" dirty="0" smtClean="0"/>
              <a:t>Review</a:t>
            </a:r>
            <a:endParaRPr lang="en-US" dirty="0"/>
          </a:p>
        </p:txBody>
      </p:sp>
      <p:sp>
        <p:nvSpPr>
          <p:cNvPr id="5" name="Content Placeholder 4"/>
          <p:cNvSpPr>
            <a:spLocks noGrp="1"/>
          </p:cNvSpPr>
          <p:nvPr>
            <p:ph sz="half" idx="2"/>
          </p:nvPr>
        </p:nvSpPr>
        <p:spPr>
          <a:xfrm>
            <a:off x="598570" y="1670342"/>
            <a:ext cx="11147259" cy="5271878"/>
          </a:xfrm>
        </p:spPr>
        <p:txBody>
          <a:bodyPr>
            <a:normAutofit/>
          </a:bodyPr>
          <a:lstStyle/>
          <a:p>
            <a:pPr marL="0" indent="0">
              <a:buNone/>
            </a:pPr>
            <a:r>
              <a:rPr lang="en-US" dirty="0" smtClean="0"/>
              <a:t>   NTU </a:t>
            </a:r>
            <a:r>
              <a:rPr lang="en-US" dirty="0"/>
              <a:t>implements program review </a:t>
            </a:r>
            <a:r>
              <a:rPr lang="en-US" dirty="0" smtClean="0"/>
              <a:t>for these </a:t>
            </a:r>
            <a:r>
              <a:rPr lang="en-US" dirty="0"/>
              <a:t>reasons:</a:t>
            </a:r>
          </a:p>
          <a:p>
            <a:pPr lvl="1"/>
            <a:r>
              <a:rPr lang="en-US" sz="1800" dirty="0"/>
              <a:t>t</a:t>
            </a:r>
            <a:r>
              <a:rPr lang="en-US" sz="1800" dirty="0" smtClean="0"/>
              <a:t>o </a:t>
            </a:r>
            <a:r>
              <a:rPr lang="en-US" sz="1800" dirty="0"/>
              <a:t>determine if a program is viable.</a:t>
            </a:r>
          </a:p>
          <a:p>
            <a:pPr lvl="1"/>
            <a:r>
              <a:rPr lang="en-US" sz="1800" dirty="0"/>
              <a:t>t</a:t>
            </a:r>
            <a:r>
              <a:rPr lang="en-US" sz="1800" dirty="0" smtClean="0"/>
              <a:t>o ensure </a:t>
            </a:r>
            <a:r>
              <a:rPr lang="en-US" sz="1800" dirty="0"/>
              <a:t>that a program’s mission, goals, and priorities align with NTU’s mission and </a:t>
            </a:r>
            <a:r>
              <a:rPr lang="en-US" sz="1800" dirty="0" smtClean="0"/>
              <a:t>strategic </a:t>
            </a:r>
            <a:r>
              <a:rPr lang="en-US" sz="1800" dirty="0"/>
              <a:t>and academic </a:t>
            </a:r>
            <a:r>
              <a:rPr lang="en-US" sz="1800" dirty="0" smtClean="0"/>
              <a:t>plans.</a:t>
            </a:r>
            <a:endParaRPr lang="en-US" sz="1800" dirty="0"/>
          </a:p>
          <a:p>
            <a:pPr lvl="1"/>
            <a:r>
              <a:rPr lang="en-US" sz="1800" dirty="0"/>
              <a:t>t</a:t>
            </a:r>
            <a:r>
              <a:rPr lang="en-US" sz="1800" dirty="0" smtClean="0"/>
              <a:t>o evaluate </a:t>
            </a:r>
            <a:r>
              <a:rPr lang="en-US" sz="1800" dirty="0"/>
              <a:t>the quality of a program in </a:t>
            </a:r>
            <a:r>
              <a:rPr lang="en-US" sz="1800" dirty="0" smtClean="0"/>
              <a:t>relation </a:t>
            </a:r>
            <a:r>
              <a:rPr lang="en-US" sz="1800" dirty="0"/>
              <a:t>to </a:t>
            </a:r>
            <a:r>
              <a:rPr lang="en-US" sz="1800" dirty="0" smtClean="0"/>
              <a:t>relevant national standards.</a:t>
            </a:r>
          </a:p>
          <a:p>
            <a:pPr lvl="1"/>
            <a:r>
              <a:rPr lang="en-US" sz="1800" dirty="0" smtClean="0"/>
              <a:t>to assist </a:t>
            </a:r>
            <a:r>
              <a:rPr lang="en-US" sz="1800" dirty="0"/>
              <a:t>the University and </a:t>
            </a:r>
            <a:r>
              <a:rPr lang="en-US" sz="1800" dirty="0" smtClean="0"/>
              <a:t>departments in achieving </a:t>
            </a:r>
            <a:r>
              <a:rPr lang="en-US" sz="1800" dirty="0"/>
              <a:t>optimal use of available resources.</a:t>
            </a:r>
          </a:p>
          <a:p>
            <a:pPr lvl="1"/>
            <a:r>
              <a:rPr lang="en-US" sz="1800" dirty="0" smtClean="0"/>
              <a:t>to help with faculty </a:t>
            </a:r>
            <a:r>
              <a:rPr lang="en-US" sz="1800" dirty="0"/>
              <a:t>and staffing requirements</a:t>
            </a:r>
          </a:p>
          <a:p>
            <a:pPr lvl="1"/>
            <a:r>
              <a:rPr lang="en-US" sz="1800" dirty="0" smtClean="0"/>
              <a:t>to help analyze whether </a:t>
            </a:r>
            <a:r>
              <a:rPr lang="en-US" sz="1800" dirty="0"/>
              <a:t>physical space </a:t>
            </a:r>
            <a:r>
              <a:rPr lang="en-US" sz="1800" dirty="0" smtClean="0"/>
              <a:t>is appropriate </a:t>
            </a:r>
            <a:r>
              <a:rPr lang="en-US" sz="1800" dirty="0"/>
              <a:t>for </a:t>
            </a:r>
            <a:r>
              <a:rPr lang="en-US" sz="1800" dirty="0" smtClean="0"/>
              <a:t>teaching needs</a:t>
            </a:r>
            <a:endParaRPr lang="en-US" sz="1800" dirty="0"/>
          </a:p>
          <a:p>
            <a:pPr lvl="1"/>
            <a:r>
              <a:rPr lang="en-US" sz="1800" dirty="0" smtClean="0"/>
              <a:t>to determine if laboratory equipment is adequate </a:t>
            </a:r>
          </a:p>
          <a:p>
            <a:pPr lvl="1"/>
            <a:r>
              <a:rPr lang="en-US" sz="1800" dirty="0" smtClean="0"/>
              <a:t>to determine if supplies allocated </a:t>
            </a:r>
            <a:r>
              <a:rPr lang="en-US" sz="1800" dirty="0"/>
              <a:t>to the programs to facilitate </a:t>
            </a:r>
            <a:r>
              <a:rPr lang="en-US" sz="1800" dirty="0" smtClean="0"/>
              <a:t>teaching are adequate</a:t>
            </a:r>
            <a:endParaRPr lang="en-US" sz="1800" dirty="0"/>
          </a:p>
          <a:p>
            <a:pPr lvl="1"/>
            <a:r>
              <a:rPr lang="en-US" sz="1800" dirty="0" smtClean="0"/>
              <a:t>for </a:t>
            </a:r>
            <a:r>
              <a:rPr lang="en-US" sz="1800" dirty="0"/>
              <a:t>e</a:t>
            </a:r>
            <a:r>
              <a:rPr lang="en-US" sz="1800" dirty="0" smtClean="0"/>
              <a:t>nrollment </a:t>
            </a:r>
            <a:r>
              <a:rPr lang="en-US" sz="1800" dirty="0"/>
              <a:t>management, </a:t>
            </a:r>
            <a:r>
              <a:rPr lang="en-US" sz="1800" dirty="0" smtClean="0"/>
              <a:t>and for employment, graduation, </a:t>
            </a:r>
            <a:r>
              <a:rPr lang="en-US" sz="1800" dirty="0"/>
              <a:t>persistence, and </a:t>
            </a:r>
            <a:r>
              <a:rPr lang="en-US" sz="1800" dirty="0" smtClean="0"/>
              <a:t>retention data</a:t>
            </a:r>
            <a:endParaRPr lang="en-US" sz="1800" dirty="0"/>
          </a:p>
          <a:p>
            <a:pPr lvl="1"/>
            <a:r>
              <a:rPr lang="en-US" sz="1800" dirty="0" smtClean="0"/>
              <a:t>for revenue </a:t>
            </a:r>
            <a:r>
              <a:rPr lang="en-US" sz="1800" dirty="0"/>
              <a:t>and budget information</a:t>
            </a:r>
          </a:p>
          <a:p>
            <a:pPr lvl="1"/>
            <a:r>
              <a:rPr lang="en-US" sz="1800" dirty="0" smtClean="0"/>
              <a:t>to help plan programs in relation to future </a:t>
            </a:r>
            <a:r>
              <a:rPr lang="en-US" sz="1800" dirty="0"/>
              <a:t>trends in the industry</a:t>
            </a:r>
          </a:p>
        </p:txBody>
      </p:sp>
      <p:pic>
        <p:nvPicPr>
          <p:cNvPr id="8" name="Content Placeholder 7"/>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8903086" y="345006"/>
            <a:ext cx="2673319" cy="178458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76047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621" y="336968"/>
            <a:ext cx="9601200" cy="1485900"/>
          </a:xfrm>
        </p:spPr>
        <p:txBody>
          <a:bodyPr>
            <a:normAutofit/>
          </a:bodyPr>
          <a:lstStyle/>
          <a:p>
            <a:r>
              <a:rPr lang="en-US" sz="2400" b="1" dirty="0"/>
              <a:t>Program Review Advisors: (Advisors include a Subject Matter Expert/Advisory Board Member, CIE Member 2, &amp; Faculty Member </a:t>
            </a:r>
            <a:r>
              <a:rPr lang="en-US" sz="2400" b="1" i="1" dirty="0"/>
              <a:t>(All Reviewers will change depending on Program in Review).</a:t>
            </a:r>
            <a:endParaRPr lang="en-US" sz="2400" b="1" dirty="0"/>
          </a:p>
        </p:txBody>
      </p:sp>
      <p:sp>
        <p:nvSpPr>
          <p:cNvPr id="4" name="Content Placeholder 3"/>
          <p:cNvSpPr>
            <a:spLocks noGrp="1"/>
          </p:cNvSpPr>
          <p:nvPr>
            <p:ph sz="half" idx="2"/>
          </p:nvPr>
        </p:nvSpPr>
        <p:spPr>
          <a:xfrm>
            <a:off x="818149" y="2171700"/>
            <a:ext cx="4711582" cy="4247064"/>
          </a:xfrm>
        </p:spPr>
        <p:txBody>
          <a:bodyPr>
            <a:normAutofit/>
          </a:bodyPr>
          <a:lstStyle/>
          <a:p>
            <a:pPr marL="0" indent="0">
              <a:buNone/>
            </a:pPr>
            <a:r>
              <a:rPr lang="en-US" dirty="0"/>
              <a:t>Each school will submit the program review packet </a:t>
            </a:r>
            <a:r>
              <a:rPr lang="en-US" dirty="0" smtClean="0"/>
              <a:t>during </a:t>
            </a:r>
            <a:r>
              <a:rPr lang="en-US" dirty="0"/>
              <a:t>the program review </a:t>
            </a:r>
            <a:r>
              <a:rPr lang="en-US" dirty="0" smtClean="0"/>
              <a:t>cycle. This packet </a:t>
            </a:r>
            <a:r>
              <a:rPr lang="en-US" dirty="0"/>
              <a:t>will be reviewed by the Program Review Advisors </a:t>
            </a:r>
            <a:r>
              <a:rPr lang="en-US" dirty="0" smtClean="0"/>
              <a:t>using the </a:t>
            </a:r>
            <a:r>
              <a:rPr lang="en-US" dirty="0"/>
              <a:t>Program Review </a:t>
            </a:r>
            <a:r>
              <a:rPr lang="en-US" dirty="0" smtClean="0"/>
              <a:t>template</a:t>
            </a:r>
            <a:r>
              <a:rPr lang="en-US" dirty="0"/>
              <a:t> </a:t>
            </a:r>
            <a:r>
              <a:rPr lang="en-US" dirty="0" smtClean="0"/>
              <a:t>and rubrics. This will result in a recommendation containing </a:t>
            </a:r>
            <a:r>
              <a:rPr lang="en-US" dirty="0"/>
              <a:t>the </a:t>
            </a:r>
            <a:r>
              <a:rPr lang="en-US" dirty="0" smtClean="0"/>
              <a:t>findings. These </a:t>
            </a:r>
            <a:r>
              <a:rPr lang="en-US" dirty="0"/>
              <a:t>resulting </a:t>
            </a:r>
            <a:r>
              <a:rPr lang="en-US" dirty="0" smtClean="0"/>
              <a:t>findings </a:t>
            </a:r>
            <a:r>
              <a:rPr lang="en-US" dirty="0"/>
              <a:t>will be provided to the University </a:t>
            </a:r>
            <a:r>
              <a:rPr lang="en-US" dirty="0" smtClean="0"/>
              <a:t>Cabinet and to </a:t>
            </a:r>
            <a:r>
              <a:rPr lang="en-US" dirty="0"/>
              <a:t>the CIE committee to assist them in strategic decision making and resource allocation. </a:t>
            </a:r>
            <a:r>
              <a:rPr lang="en-US" dirty="0" smtClean="0"/>
              <a:t>These </a:t>
            </a:r>
            <a:r>
              <a:rPr lang="en-US" dirty="0"/>
              <a:t>results will also be made available to the University community. </a:t>
            </a:r>
          </a:p>
        </p:txBody>
      </p:sp>
      <p:graphicFrame>
        <p:nvGraphicFramePr>
          <p:cNvPr id="7" name="Content Placeholder 6"/>
          <p:cNvGraphicFramePr>
            <a:graphicFrameLocks noGrp="1"/>
          </p:cNvGraphicFramePr>
          <p:nvPr>
            <p:ph sz="quarter" idx="4"/>
            <p:extLst>
              <p:ext uri="{D42A27DB-BD31-4B8C-83A1-F6EECF244321}">
                <p14:modId xmlns:p14="http://schemas.microsoft.com/office/powerpoint/2010/main" val="301839582"/>
              </p:ext>
            </p:extLst>
          </p:nvPr>
        </p:nvGraphicFramePr>
        <p:xfrm>
          <a:off x="5233736" y="1533943"/>
          <a:ext cx="6845969" cy="48066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9700161" y="1900990"/>
            <a:ext cx="2126881" cy="584775"/>
          </a:xfrm>
          <a:prstGeom prst="rect">
            <a:avLst/>
          </a:prstGeom>
          <a:noFill/>
        </p:spPr>
        <p:txBody>
          <a:bodyPr wrap="square" rtlCol="0">
            <a:spAutoFit/>
          </a:bodyPr>
          <a:lstStyle/>
          <a:p>
            <a:r>
              <a:rPr lang="en-US" sz="1600" i="1" dirty="0" smtClean="0"/>
              <a:t>  </a:t>
            </a:r>
            <a:endParaRPr lang="en-US" sz="1600" dirty="0" smtClean="0"/>
          </a:p>
          <a:p>
            <a:endParaRPr lang="en-US" sz="1600" dirty="0"/>
          </a:p>
        </p:txBody>
      </p:sp>
    </p:spTree>
    <p:extLst>
      <p:ext uri="{BB962C8B-B14F-4D97-AF65-F5344CB8AC3E}">
        <p14:creationId xmlns:p14="http://schemas.microsoft.com/office/powerpoint/2010/main" val="18664173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268" y="482797"/>
            <a:ext cx="5478153" cy="1400530"/>
          </a:xfrm>
        </p:spPr>
        <p:txBody>
          <a:bodyPr>
            <a:normAutofit/>
          </a:bodyPr>
          <a:lstStyle/>
          <a:p>
            <a:pPr algn="r"/>
            <a:r>
              <a:rPr lang="en-US" b="1" dirty="0" smtClean="0"/>
              <a:t>Program Review Cycle</a:t>
            </a:r>
            <a:endParaRPr lang="en-US" b="1" dirty="0"/>
          </a:p>
        </p:txBody>
      </p:sp>
      <p:pic>
        <p:nvPicPr>
          <p:cNvPr id="5" name="Picture 4" descr="Summary Program Review Cycle_7-9-2018 (1).docx - Word"/>
          <p:cNvPicPr>
            <a:picLocks noChangeAspect="1"/>
          </p:cNvPicPr>
          <p:nvPr/>
        </p:nvPicPr>
        <p:blipFill rotWithShape="1">
          <a:blip r:embed="rId3">
            <a:extLst>
              <a:ext uri="{28A0092B-C50C-407E-A947-70E740481C1C}">
                <a14:useLocalDpi xmlns:a14="http://schemas.microsoft.com/office/drawing/2010/main" val="0"/>
              </a:ext>
            </a:extLst>
          </a:blip>
          <a:srcRect l="12441" t="19123" r="55132" b="7719"/>
          <a:stretch/>
        </p:blipFill>
        <p:spPr>
          <a:xfrm>
            <a:off x="794085" y="240631"/>
            <a:ext cx="5622530" cy="6436896"/>
          </a:xfrm>
          <a:prstGeom prst="rect">
            <a:avLst/>
          </a:prstGeom>
        </p:spPr>
      </p:pic>
      <p:pic>
        <p:nvPicPr>
          <p:cNvPr id="6" name="Picture 5" descr="Summary Program Review Cycle_7-9-2018 (1).docx - Word"/>
          <p:cNvPicPr>
            <a:picLocks noChangeAspect="1"/>
          </p:cNvPicPr>
          <p:nvPr/>
        </p:nvPicPr>
        <p:blipFill rotWithShape="1">
          <a:blip r:embed="rId3">
            <a:extLst>
              <a:ext uri="{28A0092B-C50C-407E-A947-70E740481C1C}">
                <a14:useLocalDpi xmlns:a14="http://schemas.microsoft.com/office/drawing/2010/main" val="0"/>
              </a:ext>
            </a:extLst>
          </a:blip>
          <a:srcRect l="55595" t="17895" r="12325" b="41403"/>
          <a:stretch/>
        </p:blipFill>
        <p:spPr>
          <a:xfrm>
            <a:off x="6493268" y="1726531"/>
            <a:ext cx="5430026" cy="3900203"/>
          </a:xfrm>
          <a:prstGeom prst="rect">
            <a:avLst/>
          </a:prstGeom>
        </p:spPr>
      </p:pic>
    </p:spTree>
    <p:extLst>
      <p:ext uri="{BB962C8B-B14F-4D97-AF65-F5344CB8AC3E}">
        <p14:creationId xmlns:p14="http://schemas.microsoft.com/office/powerpoint/2010/main" val="2979066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9016" y="205806"/>
            <a:ext cx="9601200" cy="1485900"/>
          </a:xfrm>
        </p:spPr>
        <p:txBody>
          <a:bodyPr/>
          <a:lstStyle/>
          <a:p>
            <a:r>
              <a:rPr lang="en-US" b="1" dirty="0" smtClean="0"/>
              <a:t>Program Reviews Completed with Recommendations</a:t>
            </a:r>
            <a:endParaRPr lang="en-US" b="1" dirty="0"/>
          </a:p>
        </p:txBody>
      </p:sp>
      <p:sp>
        <p:nvSpPr>
          <p:cNvPr id="4" name="Text Placeholder 3"/>
          <p:cNvSpPr>
            <a:spLocks noGrp="1"/>
          </p:cNvSpPr>
          <p:nvPr>
            <p:ph type="body" idx="1"/>
          </p:nvPr>
        </p:nvSpPr>
        <p:spPr>
          <a:xfrm>
            <a:off x="1108591" y="1912938"/>
            <a:ext cx="3920609" cy="950495"/>
          </a:xfrm>
          <a:solidFill>
            <a:schemeClr val="accent2">
              <a:lumMod val="60000"/>
              <a:lumOff val="40000"/>
            </a:schemeClr>
          </a:solidFill>
        </p:spPr>
        <p:txBody>
          <a:bodyPr/>
          <a:lstStyle/>
          <a:p>
            <a:r>
              <a:rPr lang="en-US" b="1" dirty="0" smtClean="0"/>
              <a:t>Completed with Recommendations</a:t>
            </a:r>
            <a:endParaRPr lang="en-US" b="1" dirty="0"/>
          </a:p>
        </p:txBody>
      </p:sp>
      <p:sp>
        <p:nvSpPr>
          <p:cNvPr id="3" name="Content Placeholder 2"/>
          <p:cNvSpPr>
            <a:spLocks noGrp="1"/>
          </p:cNvSpPr>
          <p:nvPr>
            <p:ph sz="half" idx="2"/>
          </p:nvPr>
        </p:nvSpPr>
        <p:spPr>
          <a:xfrm>
            <a:off x="1108590" y="2914181"/>
            <a:ext cx="5689251" cy="2562193"/>
          </a:xfrm>
        </p:spPr>
        <p:txBody>
          <a:bodyPr>
            <a:noAutofit/>
          </a:bodyPr>
          <a:lstStyle/>
          <a:p>
            <a:r>
              <a:rPr lang="en-US" sz="2800" dirty="0"/>
              <a:t>Electrical </a:t>
            </a:r>
            <a:r>
              <a:rPr lang="en-US" sz="2800" dirty="0" smtClean="0"/>
              <a:t>Trades</a:t>
            </a:r>
          </a:p>
          <a:p>
            <a:r>
              <a:rPr lang="en-US" sz="2800" dirty="0" smtClean="0"/>
              <a:t>Information </a:t>
            </a:r>
            <a:r>
              <a:rPr lang="en-US" sz="2800" dirty="0"/>
              <a:t>Technology </a:t>
            </a:r>
            <a:r>
              <a:rPr lang="en-US" sz="2800" dirty="0" smtClean="0"/>
              <a:t>(Not a completed packet)</a:t>
            </a:r>
          </a:p>
          <a:p>
            <a:r>
              <a:rPr lang="en-US" sz="2800" dirty="0" smtClean="0"/>
              <a:t>Mathematics</a:t>
            </a:r>
          </a:p>
          <a:p>
            <a:r>
              <a:rPr lang="en-US" sz="2800" dirty="0"/>
              <a:t>New </a:t>
            </a:r>
            <a:r>
              <a:rPr lang="en-US" sz="2800" dirty="0" smtClean="0"/>
              <a:t>Media</a:t>
            </a:r>
          </a:p>
          <a:p>
            <a:r>
              <a:rPr lang="en-US" sz="2800" dirty="0" smtClean="0"/>
              <a:t>Industrial Engineering</a:t>
            </a:r>
          </a:p>
          <a:p>
            <a:r>
              <a:rPr lang="en-US" sz="2800" dirty="0"/>
              <a:t>Public </a:t>
            </a:r>
            <a:r>
              <a:rPr lang="en-US" sz="2800" dirty="0" smtClean="0"/>
              <a:t>Administration</a:t>
            </a:r>
            <a:endParaRPr lang="en-US" sz="2800" dirty="0"/>
          </a:p>
        </p:txBody>
      </p:sp>
      <p:sp>
        <p:nvSpPr>
          <p:cNvPr id="5" name="Text Placeholder 4"/>
          <p:cNvSpPr>
            <a:spLocks noGrp="1"/>
          </p:cNvSpPr>
          <p:nvPr>
            <p:ph type="body" sz="quarter" idx="3"/>
          </p:nvPr>
        </p:nvSpPr>
        <p:spPr>
          <a:xfrm>
            <a:off x="6310216" y="1115444"/>
            <a:ext cx="4396339" cy="576262"/>
          </a:xfrm>
          <a:solidFill>
            <a:schemeClr val="accent2">
              <a:lumMod val="60000"/>
              <a:lumOff val="40000"/>
            </a:schemeClr>
          </a:solidFill>
        </p:spPr>
        <p:txBody>
          <a:bodyPr/>
          <a:lstStyle/>
          <a:p>
            <a:r>
              <a:rPr lang="en-US" b="1" dirty="0" smtClean="0"/>
              <a:t>Not Complete</a:t>
            </a:r>
            <a:endParaRPr lang="en-US" b="1" dirty="0"/>
          </a:p>
        </p:txBody>
      </p:sp>
      <p:sp>
        <p:nvSpPr>
          <p:cNvPr id="6" name="Content Placeholder 5"/>
          <p:cNvSpPr>
            <a:spLocks noGrp="1"/>
          </p:cNvSpPr>
          <p:nvPr>
            <p:ph sz="quarter" idx="4"/>
          </p:nvPr>
        </p:nvSpPr>
        <p:spPr>
          <a:xfrm>
            <a:off x="6087979" y="1786689"/>
            <a:ext cx="5378116" cy="1227222"/>
          </a:xfrm>
        </p:spPr>
        <p:txBody>
          <a:bodyPr/>
          <a:lstStyle/>
          <a:p>
            <a:r>
              <a:rPr lang="en-US" sz="2800" dirty="0"/>
              <a:t>Industrial Maintenance and Operations </a:t>
            </a:r>
            <a:endParaRPr lang="en-US" sz="2800" dirty="0" smtClean="0"/>
          </a:p>
          <a:p>
            <a:pPr marL="0" indent="0">
              <a:buNone/>
            </a:pPr>
            <a:endParaRPr lang="en-US" sz="2800" dirty="0"/>
          </a:p>
          <a:p>
            <a:endParaRPr lang="en-US" dirty="0"/>
          </a:p>
        </p:txBody>
      </p:sp>
      <p:sp>
        <p:nvSpPr>
          <p:cNvPr id="7" name="Explosion 2 6"/>
          <p:cNvSpPr/>
          <p:nvPr/>
        </p:nvSpPr>
        <p:spPr>
          <a:xfrm>
            <a:off x="5895473" y="3200401"/>
            <a:ext cx="6118058" cy="3392905"/>
          </a:xfrm>
          <a:prstGeom prst="irregularSeal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solidFill>
                  <a:schemeClr val="bg1">
                    <a:lumMod val="50000"/>
                  </a:schemeClr>
                </a:solidFill>
              </a:rPr>
              <a:t>Each Cabinet member will get a copy of the Program Review. </a:t>
            </a:r>
            <a:endParaRPr lang="en-US" sz="2400" b="1" dirty="0">
              <a:solidFill>
                <a:schemeClr val="bg1">
                  <a:lumMod val="50000"/>
                </a:schemeClr>
              </a:solidFill>
            </a:endParaRPr>
          </a:p>
        </p:txBody>
      </p:sp>
    </p:spTree>
    <p:extLst>
      <p:ext uri="{BB962C8B-B14F-4D97-AF65-F5344CB8AC3E}">
        <p14:creationId xmlns:p14="http://schemas.microsoft.com/office/powerpoint/2010/main" val="2159231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rmAutofit fontScale="62500" lnSpcReduction="20000"/>
      </a:bodyPr>
      <a:lstStyle>
        <a:defPPr>
          <a:defRPr dirty="0"/>
        </a:defPPr>
      </a:lstStyle>
    </a:txDef>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10313</TotalTime>
  <Words>2895</Words>
  <Application>Microsoft Office PowerPoint</Application>
  <PresentationFormat>Widescreen</PresentationFormat>
  <Paragraphs>241</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Franklin Gothic Book</vt:lpstr>
      <vt:lpstr>Times New Roman</vt:lpstr>
      <vt:lpstr>Wingdings</vt:lpstr>
      <vt:lpstr>Crop</vt:lpstr>
      <vt:lpstr>Academic Program Reviews</vt:lpstr>
      <vt:lpstr>Members</vt:lpstr>
      <vt:lpstr>Members</vt:lpstr>
      <vt:lpstr>Purposes </vt:lpstr>
      <vt:lpstr>Goal</vt:lpstr>
      <vt:lpstr>Reasons for Program Review</vt:lpstr>
      <vt:lpstr>Program Review Advisors: (Advisors include a Subject Matter Expert/Advisory Board Member, CIE Member 2, &amp; Faculty Member (All Reviewers will change depending on Program in Review).</vt:lpstr>
      <vt:lpstr>Program Review Cycle</vt:lpstr>
      <vt:lpstr>Program Reviews Completed with Recommendations</vt:lpstr>
      <vt:lpstr>Results &amp; Recommendations</vt:lpstr>
      <vt:lpstr>Electrical Trades</vt:lpstr>
      <vt:lpstr>Information  Technology </vt:lpstr>
      <vt:lpstr>Mathematics</vt:lpstr>
      <vt:lpstr>New Media</vt:lpstr>
      <vt:lpstr>Public Administration</vt:lpstr>
      <vt:lpstr>Industrial Engineering</vt:lpstr>
      <vt:lpstr>Overview of Strengths</vt:lpstr>
      <vt:lpstr>Overview of Challenges</vt:lpstr>
      <vt:lpstr>Additional Information</vt:lpstr>
      <vt:lpstr>Next Steps…</vt:lpstr>
      <vt:lpstr>Upcoming Program Reviews</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Coleen C.  Arviso</dc:creator>
  <cp:lastModifiedBy>Coleen C.  Arviso</cp:lastModifiedBy>
  <cp:revision>124</cp:revision>
  <cp:lastPrinted>2018-08-29T21:14:09Z</cp:lastPrinted>
  <dcterms:created xsi:type="dcterms:W3CDTF">2018-08-16T16:36:49Z</dcterms:created>
  <dcterms:modified xsi:type="dcterms:W3CDTF">2018-09-04T13:36:18Z</dcterms:modified>
</cp:coreProperties>
</file>